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9" r:id="rId1"/>
  </p:sldMasterIdLst>
  <p:notesMasterIdLst>
    <p:notesMasterId r:id="rId87"/>
  </p:notesMasterIdLst>
  <p:sldIdLst>
    <p:sldId id="263" r:id="rId2"/>
    <p:sldId id="262" r:id="rId3"/>
    <p:sldId id="264" r:id="rId4"/>
    <p:sldId id="265" r:id="rId5"/>
    <p:sldId id="270" r:id="rId6"/>
    <p:sldId id="268" r:id="rId7"/>
    <p:sldId id="269" r:id="rId8"/>
    <p:sldId id="271" r:id="rId9"/>
    <p:sldId id="371" r:id="rId10"/>
    <p:sldId id="372" r:id="rId11"/>
    <p:sldId id="373" r:id="rId12"/>
    <p:sldId id="374" r:id="rId13"/>
    <p:sldId id="306" r:id="rId14"/>
    <p:sldId id="261" r:id="rId15"/>
    <p:sldId id="366" r:id="rId16"/>
    <p:sldId id="278" r:id="rId17"/>
    <p:sldId id="279" r:id="rId18"/>
    <p:sldId id="282" r:id="rId19"/>
    <p:sldId id="284" r:id="rId20"/>
    <p:sldId id="286" r:id="rId21"/>
    <p:sldId id="285" r:id="rId22"/>
    <p:sldId id="287" r:id="rId23"/>
    <p:sldId id="288" r:id="rId24"/>
    <p:sldId id="289" r:id="rId25"/>
    <p:sldId id="290" r:id="rId26"/>
    <p:sldId id="292" r:id="rId27"/>
    <p:sldId id="293" r:id="rId28"/>
    <p:sldId id="336" r:id="rId29"/>
    <p:sldId id="300" r:id="rId30"/>
    <p:sldId id="301" r:id="rId31"/>
    <p:sldId id="294" r:id="rId32"/>
    <p:sldId id="295" r:id="rId33"/>
    <p:sldId id="298" r:id="rId34"/>
    <p:sldId id="299" r:id="rId35"/>
    <p:sldId id="337" r:id="rId36"/>
    <p:sldId id="303" r:id="rId37"/>
    <p:sldId id="305" r:id="rId38"/>
    <p:sldId id="308" r:id="rId39"/>
    <p:sldId id="309" r:id="rId40"/>
    <p:sldId id="307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02" r:id="rId50"/>
    <p:sldId id="321" r:id="rId51"/>
    <p:sldId id="367" r:id="rId52"/>
    <p:sldId id="323" r:id="rId53"/>
    <p:sldId id="338" r:id="rId54"/>
    <p:sldId id="348" r:id="rId55"/>
    <p:sldId id="339" r:id="rId56"/>
    <p:sldId id="349" r:id="rId57"/>
    <p:sldId id="327" r:id="rId58"/>
    <p:sldId id="351" r:id="rId59"/>
    <p:sldId id="329" r:id="rId60"/>
    <p:sldId id="352" r:id="rId61"/>
    <p:sldId id="333" r:id="rId62"/>
    <p:sldId id="350" r:id="rId63"/>
    <p:sldId id="331" r:id="rId64"/>
    <p:sldId id="353" r:id="rId65"/>
    <p:sldId id="335" r:id="rId66"/>
    <p:sldId id="354" r:id="rId67"/>
    <p:sldId id="340" r:id="rId68"/>
    <p:sldId id="341" r:id="rId69"/>
    <p:sldId id="355" r:id="rId70"/>
    <p:sldId id="357" r:id="rId71"/>
    <p:sldId id="358" r:id="rId72"/>
    <p:sldId id="359" r:id="rId73"/>
    <p:sldId id="360" r:id="rId74"/>
    <p:sldId id="361" r:id="rId75"/>
    <p:sldId id="362" r:id="rId76"/>
    <p:sldId id="363" r:id="rId77"/>
    <p:sldId id="364" r:id="rId78"/>
    <p:sldId id="342" r:id="rId79"/>
    <p:sldId id="343" r:id="rId80"/>
    <p:sldId id="319" r:id="rId81"/>
    <p:sldId id="365" r:id="rId82"/>
    <p:sldId id="368" r:id="rId83"/>
    <p:sldId id="369" r:id="rId84"/>
    <p:sldId id="370" r:id="rId85"/>
    <p:sldId id="375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8" d="100"/>
          <a:sy n="68" d="100"/>
        </p:scale>
        <p:origin x="720" y="72"/>
      </p:cViewPr>
      <p:guideLst>
        <p:guide orient="horz" pos="120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AB7FA8-F104-4DD7-B5A8-CFB3A6582393}" type="doc">
      <dgm:prSet loTypeId="urn:microsoft.com/office/officeart/2005/8/layout/cycle2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AC967135-228B-49A6-A555-2B2D665812F0}">
      <dgm:prSet phldrT="[Texto]"/>
      <dgm:spPr/>
      <dgm:t>
        <a:bodyPr/>
        <a:lstStyle/>
        <a:p>
          <a:r>
            <a:rPr lang="es-ES" dirty="0"/>
            <a:t>Producto</a:t>
          </a:r>
        </a:p>
      </dgm:t>
    </dgm:pt>
    <dgm:pt modelId="{E0BFA572-F009-4955-8698-E6D06A5B46A5}" type="parTrans" cxnId="{3D180B56-0363-41F2-8604-88AE6D7208D9}">
      <dgm:prSet/>
      <dgm:spPr/>
      <dgm:t>
        <a:bodyPr/>
        <a:lstStyle/>
        <a:p>
          <a:endParaRPr lang="es-ES"/>
        </a:p>
      </dgm:t>
    </dgm:pt>
    <dgm:pt modelId="{D1CF5F30-8B2A-4B27-B013-32C87F0CEAF2}" type="sibTrans" cxnId="{3D180B56-0363-41F2-8604-88AE6D7208D9}">
      <dgm:prSet/>
      <dgm:spPr/>
      <dgm:t>
        <a:bodyPr/>
        <a:lstStyle/>
        <a:p>
          <a:endParaRPr lang="es-ES"/>
        </a:p>
      </dgm:t>
    </dgm:pt>
    <dgm:pt modelId="{FE179D72-C618-4401-942B-A4045EDF2DCD}">
      <dgm:prSet phldrT="[Texto]"/>
      <dgm:spPr/>
      <dgm:t>
        <a:bodyPr/>
        <a:lstStyle/>
        <a:p>
          <a:r>
            <a:rPr lang="es-ES" dirty="0"/>
            <a:t>Personas</a:t>
          </a:r>
        </a:p>
      </dgm:t>
    </dgm:pt>
    <dgm:pt modelId="{0344BD43-D5A0-44F8-B0FA-982A147EB592}" type="parTrans" cxnId="{F95DE4BD-74F9-4D95-A659-336E24D12FF0}">
      <dgm:prSet/>
      <dgm:spPr/>
      <dgm:t>
        <a:bodyPr/>
        <a:lstStyle/>
        <a:p>
          <a:endParaRPr lang="es-ES"/>
        </a:p>
      </dgm:t>
    </dgm:pt>
    <dgm:pt modelId="{D1BA8231-5E3B-4F0C-B1C8-4D680DC7EB4A}" type="sibTrans" cxnId="{F95DE4BD-74F9-4D95-A659-336E24D12FF0}">
      <dgm:prSet/>
      <dgm:spPr/>
      <dgm:t>
        <a:bodyPr/>
        <a:lstStyle/>
        <a:p>
          <a:endParaRPr lang="es-ES"/>
        </a:p>
      </dgm:t>
    </dgm:pt>
    <dgm:pt modelId="{88ABC24C-9A2D-4775-808B-A97A0F10D6BB}">
      <dgm:prSet phldrT="[Texto]"/>
      <dgm:spPr/>
      <dgm:t>
        <a:bodyPr/>
        <a:lstStyle/>
        <a:p>
          <a:r>
            <a:rPr lang="es-ES" dirty="0"/>
            <a:t>Evidencia Física</a:t>
          </a:r>
        </a:p>
      </dgm:t>
    </dgm:pt>
    <dgm:pt modelId="{98153529-D0FF-481A-964F-1C50D9D8617C}" type="parTrans" cxnId="{1A7ABF04-CD9C-4F47-8B04-58A43193C434}">
      <dgm:prSet/>
      <dgm:spPr/>
      <dgm:t>
        <a:bodyPr/>
        <a:lstStyle/>
        <a:p>
          <a:endParaRPr lang="es-ES"/>
        </a:p>
      </dgm:t>
    </dgm:pt>
    <dgm:pt modelId="{4E633EEE-534D-4166-9A76-CC71C3FE9D75}" type="sibTrans" cxnId="{1A7ABF04-CD9C-4F47-8B04-58A43193C434}">
      <dgm:prSet/>
      <dgm:spPr/>
      <dgm:t>
        <a:bodyPr/>
        <a:lstStyle/>
        <a:p>
          <a:endParaRPr lang="es-ES"/>
        </a:p>
      </dgm:t>
    </dgm:pt>
    <dgm:pt modelId="{5B0ED6AA-5F7B-4348-AB67-3882E6219C43}">
      <dgm:prSet phldrT="[Texto]"/>
      <dgm:spPr/>
      <dgm:t>
        <a:bodyPr/>
        <a:lstStyle/>
        <a:p>
          <a:r>
            <a:rPr lang="es-ES" dirty="0"/>
            <a:t>Procesos</a:t>
          </a:r>
        </a:p>
      </dgm:t>
    </dgm:pt>
    <dgm:pt modelId="{CD393622-64E8-4209-BC1E-8E44AB10385E}" type="parTrans" cxnId="{8D184F87-E96F-4F94-AFFF-A797CBCF9169}">
      <dgm:prSet/>
      <dgm:spPr/>
      <dgm:t>
        <a:bodyPr/>
        <a:lstStyle/>
        <a:p>
          <a:endParaRPr lang="es-ES"/>
        </a:p>
      </dgm:t>
    </dgm:pt>
    <dgm:pt modelId="{CD9FF47B-929C-4B98-8861-97EB1197B87D}" type="sibTrans" cxnId="{8D184F87-E96F-4F94-AFFF-A797CBCF9169}">
      <dgm:prSet/>
      <dgm:spPr/>
      <dgm:t>
        <a:bodyPr/>
        <a:lstStyle/>
        <a:p>
          <a:endParaRPr lang="es-ES"/>
        </a:p>
      </dgm:t>
    </dgm:pt>
    <dgm:pt modelId="{4B990E22-DE44-47DE-8A48-23FC48F6A34F}">
      <dgm:prSet phldrT="[Texto]"/>
      <dgm:spPr/>
      <dgm:t>
        <a:bodyPr/>
        <a:lstStyle/>
        <a:p>
          <a:r>
            <a:rPr lang="es-ES" dirty="0" err="1"/>
            <a:t>Placement</a:t>
          </a:r>
          <a:endParaRPr lang="es-ES" dirty="0"/>
        </a:p>
      </dgm:t>
    </dgm:pt>
    <dgm:pt modelId="{5C148E80-8C36-4172-8C73-FCB9EEFD255A}" type="parTrans" cxnId="{06517CEF-B962-4DDB-ACE4-FA0C22FC86C3}">
      <dgm:prSet/>
      <dgm:spPr/>
      <dgm:t>
        <a:bodyPr/>
        <a:lstStyle/>
        <a:p>
          <a:endParaRPr lang="es-ES"/>
        </a:p>
      </dgm:t>
    </dgm:pt>
    <dgm:pt modelId="{D9723013-9A81-4B37-93D7-3DC48156A6DA}" type="sibTrans" cxnId="{06517CEF-B962-4DDB-ACE4-FA0C22FC86C3}">
      <dgm:prSet/>
      <dgm:spPr/>
      <dgm:t>
        <a:bodyPr/>
        <a:lstStyle/>
        <a:p>
          <a:endParaRPr lang="es-ES"/>
        </a:p>
      </dgm:t>
    </dgm:pt>
    <dgm:pt modelId="{53072E24-5F8C-4433-A91F-C534DA504662}">
      <dgm:prSet phldrT="[Texto]"/>
      <dgm:spPr/>
      <dgm:t>
        <a:bodyPr/>
        <a:lstStyle/>
        <a:p>
          <a:r>
            <a:rPr lang="es-ES" dirty="0"/>
            <a:t>Precio</a:t>
          </a:r>
        </a:p>
      </dgm:t>
    </dgm:pt>
    <dgm:pt modelId="{92F90D66-C90C-45A5-85AB-04274EB3E349}" type="parTrans" cxnId="{F922649C-9B39-4C37-AE2F-E35BFD7C6CA2}">
      <dgm:prSet/>
      <dgm:spPr/>
      <dgm:t>
        <a:bodyPr/>
        <a:lstStyle/>
        <a:p>
          <a:endParaRPr lang="es-ES"/>
        </a:p>
      </dgm:t>
    </dgm:pt>
    <dgm:pt modelId="{C49F0D89-4EA6-48DC-BA90-147F61A6BFD5}" type="sibTrans" cxnId="{F922649C-9B39-4C37-AE2F-E35BFD7C6CA2}">
      <dgm:prSet/>
      <dgm:spPr/>
      <dgm:t>
        <a:bodyPr/>
        <a:lstStyle/>
        <a:p>
          <a:endParaRPr lang="es-ES"/>
        </a:p>
      </dgm:t>
    </dgm:pt>
    <dgm:pt modelId="{7EC006F6-816C-4881-99A2-5214E40700AA}">
      <dgm:prSet phldrT="[Texto]"/>
      <dgm:spPr/>
      <dgm:t>
        <a:bodyPr/>
        <a:lstStyle/>
        <a:p>
          <a:r>
            <a:rPr lang="es-ES" dirty="0"/>
            <a:t>Promoción</a:t>
          </a:r>
        </a:p>
      </dgm:t>
    </dgm:pt>
    <dgm:pt modelId="{8590007D-DB6B-4172-9F57-DDE43A759828}" type="parTrans" cxnId="{393BE09F-AE93-4F28-9315-F6C6ABE8F3B8}">
      <dgm:prSet/>
      <dgm:spPr/>
      <dgm:t>
        <a:bodyPr/>
        <a:lstStyle/>
        <a:p>
          <a:endParaRPr lang="es-ES"/>
        </a:p>
      </dgm:t>
    </dgm:pt>
    <dgm:pt modelId="{CD336EA4-CFD1-413C-A74B-637436F8FC85}" type="sibTrans" cxnId="{393BE09F-AE93-4F28-9315-F6C6ABE8F3B8}">
      <dgm:prSet/>
      <dgm:spPr/>
      <dgm:t>
        <a:bodyPr/>
        <a:lstStyle/>
        <a:p>
          <a:endParaRPr lang="es-ES"/>
        </a:p>
      </dgm:t>
    </dgm:pt>
    <dgm:pt modelId="{60F30379-5156-4D9E-A3FD-504AC0B2BB2B}" type="pres">
      <dgm:prSet presAssocID="{F5AB7FA8-F104-4DD7-B5A8-CFB3A6582393}" presName="cycle" presStyleCnt="0">
        <dgm:presLayoutVars>
          <dgm:dir/>
          <dgm:resizeHandles val="exact"/>
        </dgm:presLayoutVars>
      </dgm:prSet>
      <dgm:spPr/>
    </dgm:pt>
    <dgm:pt modelId="{23FE72E2-636E-4615-B351-C9A663EB0384}" type="pres">
      <dgm:prSet presAssocID="{AC967135-228B-49A6-A555-2B2D665812F0}" presName="node" presStyleLbl="node1" presStyleIdx="0" presStyleCnt="7">
        <dgm:presLayoutVars>
          <dgm:bulletEnabled val="1"/>
        </dgm:presLayoutVars>
      </dgm:prSet>
      <dgm:spPr/>
    </dgm:pt>
    <dgm:pt modelId="{09D49ED1-BF9E-4F11-A4F4-8098A3B0DADA}" type="pres">
      <dgm:prSet presAssocID="{D1CF5F30-8B2A-4B27-B013-32C87F0CEAF2}" presName="sibTrans" presStyleLbl="sibTrans2D1" presStyleIdx="0" presStyleCnt="7"/>
      <dgm:spPr/>
    </dgm:pt>
    <dgm:pt modelId="{DFE0A5BC-78F4-470D-989F-58A19F3B69BB}" type="pres">
      <dgm:prSet presAssocID="{D1CF5F30-8B2A-4B27-B013-32C87F0CEAF2}" presName="connectorText" presStyleLbl="sibTrans2D1" presStyleIdx="0" presStyleCnt="7"/>
      <dgm:spPr/>
    </dgm:pt>
    <dgm:pt modelId="{69AAC302-00A4-40C8-92BA-DEF4C558811D}" type="pres">
      <dgm:prSet presAssocID="{53072E24-5F8C-4433-A91F-C534DA504662}" presName="node" presStyleLbl="node1" presStyleIdx="1" presStyleCnt="7">
        <dgm:presLayoutVars>
          <dgm:bulletEnabled val="1"/>
        </dgm:presLayoutVars>
      </dgm:prSet>
      <dgm:spPr/>
    </dgm:pt>
    <dgm:pt modelId="{5814205C-0738-409C-A1F9-21CA550B00BB}" type="pres">
      <dgm:prSet presAssocID="{C49F0D89-4EA6-48DC-BA90-147F61A6BFD5}" presName="sibTrans" presStyleLbl="sibTrans2D1" presStyleIdx="1" presStyleCnt="7"/>
      <dgm:spPr/>
    </dgm:pt>
    <dgm:pt modelId="{2E9F2F48-F4D8-44ED-B42D-9627CCF0300B}" type="pres">
      <dgm:prSet presAssocID="{C49F0D89-4EA6-48DC-BA90-147F61A6BFD5}" presName="connectorText" presStyleLbl="sibTrans2D1" presStyleIdx="1" presStyleCnt="7"/>
      <dgm:spPr/>
    </dgm:pt>
    <dgm:pt modelId="{1FC3C334-96B2-4386-84F6-849D9FA570E3}" type="pres">
      <dgm:prSet presAssocID="{FE179D72-C618-4401-942B-A4045EDF2DCD}" presName="node" presStyleLbl="node1" presStyleIdx="2" presStyleCnt="7">
        <dgm:presLayoutVars>
          <dgm:bulletEnabled val="1"/>
        </dgm:presLayoutVars>
      </dgm:prSet>
      <dgm:spPr/>
    </dgm:pt>
    <dgm:pt modelId="{168D49A2-D976-41EC-A52D-680ED0E08C2F}" type="pres">
      <dgm:prSet presAssocID="{D1BA8231-5E3B-4F0C-B1C8-4D680DC7EB4A}" presName="sibTrans" presStyleLbl="sibTrans2D1" presStyleIdx="2" presStyleCnt="7"/>
      <dgm:spPr/>
    </dgm:pt>
    <dgm:pt modelId="{221FD85F-80FB-468E-9F07-469DD8F3F793}" type="pres">
      <dgm:prSet presAssocID="{D1BA8231-5E3B-4F0C-B1C8-4D680DC7EB4A}" presName="connectorText" presStyleLbl="sibTrans2D1" presStyleIdx="2" presStyleCnt="7"/>
      <dgm:spPr/>
    </dgm:pt>
    <dgm:pt modelId="{F87D9B21-8549-4CBD-A19A-47759E38F706}" type="pres">
      <dgm:prSet presAssocID="{88ABC24C-9A2D-4775-808B-A97A0F10D6BB}" presName="node" presStyleLbl="node1" presStyleIdx="3" presStyleCnt="7">
        <dgm:presLayoutVars>
          <dgm:bulletEnabled val="1"/>
        </dgm:presLayoutVars>
      </dgm:prSet>
      <dgm:spPr/>
    </dgm:pt>
    <dgm:pt modelId="{585CDC5D-7FFE-4A25-A8A8-3CA9221A9382}" type="pres">
      <dgm:prSet presAssocID="{4E633EEE-534D-4166-9A76-CC71C3FE9D75}" presName="sibTrans" presStyleLbl="sibTrans2D1" presStyleIdx="3" presStyleCnt="7"/>
      <dgm:spPr/>
    </dgm:pt>
    <dgm:pt modelId="{74977E7C-0A73-4896-9C28-C0DB0CB4927D}" type="pres">
      <dgm:prSet presAssocID="{4E633EEE-534D-4166-9A76-CC71C3FE9D75}" presName="connectorText" presStyleLbl="sibTrans2D1" presStyleIdx="3" presStyleCnt="7"/>
      <dgm:spPr/>
    </dgm:pt>
    <dgm:pt modelId="{06BF5A1D-C13C-4B4E-BCB9-3C9D73208EB9}" type="pres">
      <dgm:prSet presAssocID="{5B0ED6AA-5F7B-4348-AB67-3882E6219C43}" presName="node" presStyleLbl="node1" presStyleIdx="4" presStyleCnt="7">
        <dgm:presLayoutVars>
          <dgm:bulletEnabled val="1"/>
        </dgm:presLayoutVars>
      </dgm:prSet>
      <dgm:spPr/>
    </dgm:pt>
    <dgm:pt modelId="{BB5264F5-7950-469C-8690-48223B219D8C}" type="pres">
      <dgm:prSet presAssocID="{CD9FF47B-929C-4B98-8861-97EB1197B87D}" presName="sibTrans" presStyleLbl="sibTrans2D1" presStyleIdx="4" presStyleCnt="7"/>
      <dgm:spPr/>
    </dgm:pt>
    <dgm:pt modelId="{5645CAF4-EEC0-4CEA-932C-D51A9C5A9EA2}" type="pres">
      <dgm:prSet presAssocID="{CD9FF47B-929C-4B98-8861-97EB1197B87D}" presName="connectorText" presStyleLbl="sibTrans2D1" presStyleIdx="4" presStyleCnt="7"/>
      <dgm:spPr/>
    </dgm:pt>
    <dgm:pt modelId="{A05359B9-CA43-4712-9DAF-1550E2A356EB}" type="pres">
      <dgm:prSet presAssocID="{4B990E22-DE44-47DE-8A48-23FC48F6A34F}" presName="node" presStyleLbl="node1" presStyleIdx="5" presStyleCnt="7">
        <dgm:presLayoutVars>
          <dgm:bulletEnabled val="1"/>
        </dgm:presLayoutVars>
      </dgm:prSet>
      <dgm:spPr/>
    </dgm:pt>
    <dgm:pt modelId="{42C1C9CA-5487-4FB8-850E-B028CAC2BB12}" type="pres">
      <dgm:prSet presAssocID="{D9723013-9A81-4B37-93D7-3DC48156A6DA}" presName="sibTrans" presStyleLbl="sibTrans2D1" presStyleIdx="5" presStyleCnt="7"/>
      <dgm:spPr/>
    </dgm:pt>
    <dgm:pt modelId="{B93CA249-9100-4096-AB88-68824E0131C2}" type="pres">
      <dgm:prSet presAssocID="{D9723013-9A81-4B37-93D7-3DC48156A6DA}" presName="connectorText" presStyleLbl="sibTrans2D1" presStyleIdx="5" presStyleCnt="7"/>
      <dgm:spPr/>
    </dgm:pt>
    <dgm:pt modelId="{5A952924-8949-49DF-A52B-C17998549E8C}" type="pres">
      <dgm:prSet presAssocID="{7EC006F6-816C-4881-99A2-5214E40700AA}" presName="node" presStyleLbl="node1" presStyleIdx="6" presStyleCnt="7">
        <dgm:presLayoutVars>
          <dgm:bulletEnabled val="1"/>
        </dgm:presLayoutVars>
      </dgm:prSet>
      <dgm:spPr/>
    </dgm:pt>
    <dgm:pt modelId="{4D7FAB95-CB44-4FED-BE53-0BC832FB9773}" type="pres">
      <dgm:prSet presAssocID="{CD336EA4-CFD1-413C-A74B-637436F8FC85}" presName="sibTrans" presStyleLbl="sibTrans2D1" presStyleIdx="6" presStyleCnt="7"/>
      <dgm:spPr/>
    </dgm:pt>
    <dgm:pt modelId="{1D2F67A2-D001-4BE9-A986-E714782CF548}" type="pres">
      <dgm:prSet presAssocID="{CD336EA4-CFD1-413C-A74B-637436F8FC85}" presName="connectorText" presStyleLbl="sibTrans2D1" presStyleIdx="6" presStyleCnt="7"/>
      <dgm:spPr/>
    </dgm:pt>
  </dgm:ptLst>
  <dgm:cxnLst>
    <dgm:cxn modelId="{1A7ABF04-CD9C-4F47-8B04-58A43193C434}" srcId="{F5AB7FA8-F104-4DD7-B5A8-CFB3A6582393}" destId="{88ABC24C-9A2D-4775-808B-A97A0F10D6BB}" srcOrd="3" destOrd="0" parTransId="{98153529-D0FF-481A-964F-1C50D9D8617C}" sibTransId="{4E633EEE-534D-4166-9A76-CC71C3FE9D75}"/>
    <dgm:cxn modelId="{2FF7720C-D156-426A-8453-14C2FEA0D35A}" type="presOf" srcId="{F5AB7FA8-F104-4DD7-B5A8-CFB3A6582393}" destId="{60F30379-5156-4D9E-A3FD-504AC0B2BB2B}" srcOrd="0" destOrd="0" presId="urn:microsoft.com/office/officeart/2005/8/layout/cycle2"/>
    <dgm:cxn modelId="{817E370D-546D-459A-8A6C-407BFA954297}" type="presOf" srcId="{4B990E22-DE44-47DE-8A48-23FC48F6A34F}" destId="{A05359B9-CA43-4712-9DAF-1550E2A356EB}" srcOrd="0" destOrd="0" presId="urn:microsoft.com/office/officeart/2005/8/layout/cycle2"/>
    <dgm:cxn modelId="{C2B1FE1D-DB82-4EA5-B639-B5F5B3408597}" type="presOf" srcId="{CD336EA4-CFD1-413C-A74B-637436F8FC85}" destId="{1D2F67A2-D001-4BE9-A986-E714782CF548}" srcOrd="1" destOrd="0" presId="urn:microsoft.com/office/officeart/2005/8/layout/cycle2"/>
    <dgm:cxn modelId="{A4CB4C1E-4EE1-4122-8397-BC1C9BF5A6E9}" type="presOf" srcId="{4E633EEE-534D-4166-9A76-CC71C3FE9D75}" destId="{74977E7C-0A73-4896-9C28-C0DB0CB4927D}" srcOrd="1" destOrd="0" presId="urn:microsoft.com/office/officeart/2005/8/layout/cycle2"/>
    <dgm:cxn modelId="{1E62582A-59A1-4C41-AF78-5989636CA201}" type="presOf" srcId="{D9723013-9A81-4B37-93D7-3DC48156A6DA}" destId="{B93CA249-9100-4096-AB88-68824E0131C2}" srcOrd="1" destOrd="0" presId="urn:microsoft.com/office/officeart/2005/8/layout/cycle2"/>
    <dgm:cxn modelId="{89BD8233-8FF3-4057-A990-871448D8CE70}" type="presOf" srcId="{AC967135-228B-49A6-A555-2B2D665812F0}" destId="{23FE72E2-636E-4615-B351-C9A663EB0384}" srcOrd="0" destOrd="0" presId="urn:microsoft.com/office/officeart/2005/8/layout/cycle2"/>
    <dgm:cxn modelId="{892EC63B-A3EB-4F28-B3FC-B98EBEC307E8}" type="presOf" srcId="{CD9FF47B-929C-4B98-8861-97EB1197B87D}" destId="{BB5264F5-7950-469C-8690-48223B219D8C}" srcOrd="0" destOrd="0" presId="urn:microsoft.com/office/officeart/2005/8/layout/cycle2"/>
    <dgm:cxn modelId="{4D6E7F5C-EA75-44D2-B06E-91CAED27916D}" type="presOf" srcId="{FE179D72-C618-4401-942B-A4045EDF2DCD}" destId="{1FC3C334-96B2-4386-84F6-849D9FA570E3}" srcOrd="0" destOrd="0" presId="urn:microsoft.com/office/officeart/2005/8/layout/cycle2"/>
    <dgm:cxn modelId="{0EE8E362-CBB5-44A1-8A75-AA8E0CDC6A21}" type="presOf" srcId="{5B0ED6AA-5F7B-4348-AB67-3882E6219C43}" destId="{06BF5A1D-C13C-4B4E-BCB9-3C9D73208EB9}" srcOrd="0" destOrd="0" presId="urn:microsoft.com/office/officeart/2005/8/layout/cycle2"/>
    <dgm:cxn modelId="{89730645-68E3-433D-8961-439F255116BA}" type="presOf" srcId="{4E633EEE-534D-4166-9A76-CC71C3FE9D75}" destId="{585CDC5D-7FFE-4A25-A8A8-3CA9221A9382}" srcOrd="0" destOrd="0" presId="urn:microsoft.com/office/officeart/2005/8/layout/cycle2"/>
    <dgm:cxn modelId="{06DEF166-4589-4D06-8392-2F8D5DE92910}" type="presOf" srcId="{D1CF5F30-8B2A-4B27-B013-32C87F0CEAF2}" destId="{DFE0A5BC-78F4-470D-989F-58A19F3B69BB}" srcOrd="1" destOrd="0" presId="urn:microsoft.com/office/officeart/2005/8/layout/cycle2"/>
    <dgm:cxn modelId="{3D180B56-0363-41F2-8604-88AE6D7208D9}" srcId="{F5AB7FA8-F104-4DD7-B5A8-CFB3A6582393}" destId="{AC967135-228B-49A6-A555-2B2D665812F0}" srcOrd="0" destOrd="0" parTransId="{E0BFA572-F009-4955-8698-E6D06A5B46A5}" sibTransId="{D1CF5F30-8B2A-4B27-B013-32C87F0CEAF2}"/>
    <dgm:cxn modelId="{B8DA337D-F5EC-4D58-B5C6-634F76078582}" type="presOf" srcId="{88ABC24C-9A2D-4775-808B-A97A0F10D6BB}" destId="{F87D9B21-8549-4CBD-A19A-47759E38F706}" srcOrd="0" destOrd="0" presId="urn:microsoft.com/office/officeart/2005/8/layout/cycle2"/>
    <dgm:cxn modelId="{FA741D80-B236-4C37-A01A-25630771BF0B}" type="presOf" srcId="{C49F0D89-4EA6-48DC-BA90-147F61A6BFD5}" destId="{5814205C-0738-409C-A1F9-21CA550B00BB}" srcOrd="0" destOrd="0" presId="urn:microsoft.com/office/officeart/2005/8/layout/cycle2"/>
    <dgm:cxn modelId="{8D184F87-E96F-4F94-AFFF-A797CBCF9169}" srcId="{F5AB7FA8-F104-4DD7-B5A8-CFB3A6582393}" destId="{5B0ED6AA-5F7B-4348-AB67-3882E6219C43}" srcOrd="4" destOrd="0" parTransId="{CD393622-64E8-4209-BC1E-8E44AB10385E}" sibTransId="{CD9FF47B-929C-4B98-8861-97EB1197B87D}"/>
    <dgm:cxn modelId="{F922649C-9B39-4C37-AE2F-E35BFD7C6CA2}" srcId="{F5AB7FA8-F104-4DD7-B5A8-CFB3A6582393}" destId="{53072E24-5F8C-4433-A91F-C534DA504662}" srcOrd="1" destOrd="0" parTransId="{92F90D66-C90C-45A5-85AB-04274EB3E349}" sibTransId="{C49F0D89-4EA6-48DC-BA90-147F61A6BFD5}"/>
    <dgm:cxn modelId="{393BE09F-AE93-4F28-9315-F6C6ABE8F3B8}" srcId="{F5AB7FA8-F104-4DD7-B5A8-CFB3A6582393}" destId="{7EC006F6-816C-4881-99A2-5214E40700AA}" srcOrd="6" destOrd="0" parTransId="{8590007D-DB6B-4172-9F57-DDE43A759828}" sibTransId="{CD336EA4-CFD1-413C-A74B-637436F8FC85}"/>
    <dgm:cxn modelId="{D582C7A5-B561-4631-A3A5-7CA813C2BEB8}" type="presOf" srcId="{CD9FF47B-929C-4B98-8861-97EB1197B87D}" destId="{5645CAF4-EEC0-4CEA-932C-D51A9C5A9EA2}" srcOrd="1" destOrd="0" presId="urn:microsoft.com/office/officeart/2005/8/layout/cycle2"/>
    <dgm:cxn modelId="{AEED83A8-F328-4184-8578-3E8547B1D01C}" type="presOf" srcId="{D1BA8231-5E3B-4F0C-B1C8-4D680DC7EB4A}" destId="{168D49A2-D976-41EC-A52D-680ED0E08C2F}" srcOrd="0" destOrd="0" presId="urn:microsoft.com/office/officeart/2005/8/layout/cycle2"/>
    <dgm:cxn modelId="{2C0712B0-DB1E-4C09-BC11-65ADE1007D67}" type="presOf" srcId="{C49F0D89-4EA6-48DC-BA90-147F61A6BFD5}" destId="{2E9F2F48-F4D8-44ED-B42D-9627CCF0300B}" srcOrd="1" destOrd="0" presId="urn:microsoft.com/office/officeart/2005/8/layout/cycle2"/>
    <dgm:cxn modelId="{11C6C7B2-7772-4572-BFDD-0E341E1C17BC}" type="presOf" srcId="{7EC006F6-816C-4881-99A2-5214E40700AA}" destId="{5A952924-8949-49DF-A52B-C17998549E8C}" srcOrd="0" destOrd="0" presId="urn:microsoft.com/office/officeart/2005/8/layout/cycle2"/>
    <dgm:cxn modelId="{F95DE4BD-74F9-4D95-A659-336E24D12FF0}" srcId="{F5AB7FA8-F104-4DD7-B5A8-CFB3A6582393}" destId="{FE179D72-C618-4401-942B-A4045EDF2DCD}" srcOrd="2" destOrd="0" parTransId="{0344BD43-D5A0-44F8-B0FA-982A147EB592}" sibTransId="{D1BA8231-5E3B-4F0C-B1C8-4D680DC7EB4A}"/>
    <dgm:cxn modelId="{C2CA38CE-0640-4B4D-9471-AC3195804E49}" type="presOf" srcId="{D9723013-9A81-4B37-93D7-3DC48156A6DA}" destId="{42C1C9CA-5487-4FB8-850E-B028CAC2BB12}" srcOrd="0" destOrd="0" presId="urn:microsoft.com/office/officeart/2005/8/layout/cycle2"/>
    <dgm:cxn modelId="{92F1C4D3-DE9D-41BA-A65C-0C2946B5C14D}" type="presOf" srcId="{D1CF5F30-8B2A-4B27-B013-32C87F0CEAF2}" destId="{09D49ED1-BF9E-4F11-A4F4-8098A3B0DADA}" srcOrd="0" destOrd="0" presId="urn:microsoft.com/office/officeart/2005/8/layout/cycle2"/>
    <dgm:cxn modelId="{8FE0B4E7-E845-439B-A00E-8D17165211AE}" type="presOf" srcId="{53072E24-5F8C-4433-A91F-C534DA504662}" destId="{69AAC302-00A4-40C8-92BA-DEF4C558811D}" srcOrd="0" destOrd="0" presId="urn:microsoft.com/office/officeart/2005/8/layout/cycle2"/>
    <dgm:cxn modelId="{8E1620EC-6430-4A83-98CC-3EF22CC7E677}" type="presOf" srcId="{D1BA8231-5E3B-4F0C-B1C8-4D680DC7EB4A}" destId="{221FD85F-80FB-468E-9F07-469DD8F3F793}" srcOrd="1" destOrd="0" presId="urn:microsoft.com/office/officeart/2005/8/layout/cycle2"/>
    <dgm:cxn modelId="{06517CEF-B962-4DDB-ACE4-FA0C22FC86C3}" srcId="{F5AB7FA8-F104-4DD7-B5A8-CFB3A6582393}" destId="{4B990E22-DE44-47DE-8A48-23FC48F6A34F}" srcOrd="5" destOrd="0" parTransId="{5C148E80-8C36-4172-8C73-FCB9EEFD255A}" sibTransId="{D9723013-9A81-4B37-93D7-3DC48156A6DA}"/>
    <dgm:cxn modelId="{AB7A47F0-AF87-403D-A968-1B7135CA866A}" type="presOf" srcId="{CD336EA4-CFD1-413C-A74B-637436F8FC85}" destId="{4D7FAB95-CB44-4FED-BE53-0BC832FB9773}" srcOrd="0" destOrd="0" presId="urn:microsoft.com/office/officeart/2005/8/layout/cycle2"/>
    <dgm:cxn modelId="{7F382C58-9A67-46BC-ACB6-01BE25D3DFD5}" type="presParOf" srcId="{60F30379-5156-4D9E-A3FD-504AC0B2BB2B}" destId="{23FE72E2-636E-4615-B351-C9A663EB0384}" srcOrd="0" destOrd="0" presId="urn:microsoft.com/office/officeart/2005/8/layout/cycle2"/>
    <dgm:cxn modelId="{FBE1C2BC-84E1-40EE-885F-9F966110D7DD}" type="presParOf" srcId="{60F30379-5156-4D9E-A3FD-504AC0B2BB2B}" destId="{09D49ED1-BF9E-4F11-A4F4-8098A3B0DADA}" srcOrd="1" destOrd="0" presId="urn:microsoft.com/office/officeart/2005/8/layout/cycle2"/>
    <dgm:cxn modelId="{53053DDE-D20C-4934-9CC0-2BC2D315AA87}" type="presParOf" srcId="{09D49ED1-BF9E-4F11-A4F4-8098A3B0DADA}" destId="{DFE0A5BC-78F4-470D-989F-58A19F3B69BB}" srcOrd="0" destOrd="0" presId="urn:microsoft.com/office/officeart/2005/8/layout/cycle2"/>
    <dgm:cxn modelId="{7082FA24-2665-4527-B11D-A9D9E86511F2}" type="presParOf" srcId="{60F30379-5156-4D9E-A3FD-504AC0B2BB2B}" destId="{69AAC302-00A4-40C8-92BA-DEF4C558811D}" srcOrd="2" destOrd="0" presId="urn:microsoft.com/office/officeart/2005/8/layout/cycle2"/>
    <dgm:cxn modelId="{C5DDCD84-45E3-48F7-A3BA-2B95187020EF}" type="presParOf" srcId="{60F30379-5156-4D9E-A3FD-504AC0B2BB2B}" destId="{5814205C-0738-409C-A1F9-21CA550B00BB}" srcOrd="3" destOrd="0" presId="urn:microsoft.com/office/officeart/2005/8/layout/cycle2"/>
    <dgm:cxn modelId="{C52141A9-E769-44F8-B47F-F0F8B4EB5968}" type="presParOf" srcId="{5814205C-0738-409C-A1F9-21CA550B00BB}" destId="{2E9F2F48-F4D8-44ED-B42D-9627CCF0300B}" srcOrd="0" destOrd="0" presId="urn:microsoft.com/office/officeart/2005/8/layout/cycle2"/>
    <dgm:cxn modelId="{BBB06696-37A3-46B0-BE7B-567FAA24B14E}" type="presParOf" srcId="{60F30379-5156-4D9E-A3FD-504AC0B2BB2B}" destId="{1FC3C334-96B2-4386-84F6-849D9FA570E3}" srcOrd="4" destOrd="0" presId="urn:microsoft.com/office/officeart/2005/8/layout/cycle2"/>
    <dgm:cxn modelId="{1307C523-68D5-421C-8A10-C360062DCCBA}" type="presParOf" srcId="{60F30379-5156-4D9E-A3FD-504AC0B2BB2B}" destId="{168D49A2-D976-41EC-A52D-680ED0E08C2F}" srcOrd="5" destOrd="0" presId="urn:microsoft.com/office/officeart/2005/8/layout/cycle2"/>
    <dgm:cxn modelId="{406D4B5F-CF68-4B87-8D81-72FB5B029715}" type="presParOf" srcId="{168D49A2-D976-41EC-A52D-680ED0E08C2F}" destId="{221FD85F-80FB-468E-9F07-469DD8F3F793}" srcOrd="0" destOrd="0" presId="urn:microsoft.com/office/officeart/2005/8/layout/cycle2"/>
    <dgm:cxn modelId="{CC169429-B5F0-4847-831E-6C8D038FA3F5}" type="presParOf" srcId="{60F30379-5156-4D9E-A3FD-504AC0B2BB2B}" destId="{F87D9B21-8549-4CBD-A19A-47759E38F706}" srcOrd="6" destOrd="0" presId="urn:microsoft.com/office/officeart/2005/8/layout/cycle2"/>
    <dgm:cxn modelId="{471B062A-4C23-4082-BBC0-50F5CE708A72}" type="presParOf" srcId="{60F30379-5156-4D9E-A3FD-504AC0B2BB2B}" destId="{585CDC5D-7FFE-4A25-A8A8-3CA9221A9382}" srcOrd="7" destOrd="0" presId="urn:microsoft.com/office/officeart/2005/8/layout/cycle2"/>
    <dgm:cxn modelId="{2010FDE7-C57D-43DA-8CD2-D82DF991F7BE}" type="presParOf" srcId="{585CDC5D-7FFE-4A25-A8A8-3CA9221A9382}" destId="{74977E7C-0A73-4896-9C28-C0DB0CB4927D}" srcOrd="0" destOrd="0" presId="urn:microsoft.com/office/officeart/2005/8/layout/cycle2"/>
    <dgm:cxn modelId="{9B8A1653-7CE9-4B6A-BFBB-4ECFCB980F6E}" type="presParOf" srcId="{60F30379-5156-4D9E-A3FD-504AC0B2BB2B}" destId="{06BF5A1D-C13C-4B4E-BCB9-3C9D73208EB9}" srcOrd="8" destOrd="0" presId="urn:microsoft.com/office/officeart/2005/8/layout/cycle2"/>
    <dgm:cxn modelId="{B7D6EE21-F4F6-4F67-BE15-682C8F5C3DD7}" type="presParOf" srcId="{60F30379-5156-4D9E-A3FD-504AC0B2BB2B}" destId="{BB5264F5-7950-469C-8690-48223B219D8C}" srcOrd="9" destOrd="0" presId="urn:microsoft.com/office/officeart/2005/8/layout/cycle2"/>
    <dgm:cxn modelId="{E9A16C4F-E77F-4DD8-B384-4A7B9837AAE0}" type="presParOf" srcId="{BB5264F5-7950-469C-8690-48223B219D8C}" destId="{5645CAF4-EEC0-4CEA-932C-D51A9C5A9EA2}" srcOrd="0" destOrd="0" presId="urn:microsoft.com/office/officeart/2005/8/layout/cycle2"/>
    <dgm:cxn modelId="{1A26E908-3203-4205-9F0E-77C38B0AFE12}" type="presParOf" srcId="{60F30379-5156-4D9E-A3FD-504AC0B2BB2B}" destId="{A05359B9-CA43-4712-9DAF-1550E2A356EB}" srcOrd="10" destOrd="0" presId="urn:microsoft.com/office/officeart/2005/8/layout/cycle2"/>
    <dgm:cxn modelId="{074C5ED0-848E-4340-8DA1-212A9DF07D19}" type="presParOf" srcId="{60F30379-5156-4D9E-A3FD-504AC0B2BB2B}" destId="{42C1C9CA-5487-4FB8-850E-B028CAC2BB12}" srcOrd="11" destOrd="0" presId="urn:microsoft.com/office/officeart/2005/8/layout/cycle2"/>
    <dgm:cxn modelId="{1530B1AA-854E-4AE8-9619-FC4CB3361C44}" type="presParOf" srcId="{42C1C9CA-5487-4FB8-850E-B028CAC2BB12}" destId="{B93CA249-9100-4096-AB88-68824E0131C2}" srcOrd="0" destOrd="0" presId="urn:microsoft.com/office/officeart/2005/8/layout/cycle2"/>
    <dgm:cxn modelId="{0902FAF9-1131-4B31-B112-98805F02B8CB}" type="presParOf" srcId="{60F30379-5156-4D9E-A3FD-504AC0B2BB2B}" destId="{5A952924-8949-49DF-A52B-C17998549E8C}" srcOrd="12" destOrd="0" presId="urn:microsoft.com/office/officeart/2005/8/layout/cycle2"/>
    <dgm:cxn modelId="{2C44DD94-8AF6-4B9F-8546-1E5A64AD4015}" type="presParOf" srcId="{60F30379-5156-4D9E-A3FD-504AC0B2BB2B}" destId="{4D7FAB95-CB44-4FED-BE53-0BC832FB9773}" srcOrd="13" destOrd="0" presId="urn:microsoft.com/office/officeart/2005/8/layout/cycle2"/>
    <dgm:cxn modelId="{6BBF2501-C02E-453D-A863-71079DFE1B3E}" type="presParOf" srcId="{4D7FAB95-CB44-4FED-BE53-0BC832FB9773}" destId="{1D2F67A2-D001-4BE9-A986-E714782CF54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FE72E2-636E-4615-B351-C9A663EB0384}">
      <dsp:nvSpPr>
        <dsp:cNvPr id="0" name=""/>
        <dsp:cNvSpPr/>
      </dsp:nvSpPr>
      <dsp:spPr>
        <a:xfrm>
          <a:off x="3609812" y="345"/>
          <a:ext cx="1152850" cy="115285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Producto</a:t>
          </a:r>
        </a:p>
      </dsp:txBody>
      <dsp:txXfrm>
        <a:off x="3778643" y="169176"/>
        <a:ext cx="815188" cy="815188"/>
      </dsp:txXfrm>
    </dsp:sp>
    <dsp:sp modelId="{09D49ED1-BF9E-4F11-A4F4-8098A3B0DADA}">
      <dsp:nvSpPr>
        <dsp:cNvPr id="0" name=""/>
        <dsp:cNvSpPr/>
      </dsp:nvSpPr>
      <dsp:spPr>
        <a:xfrm rot="1542857">
          <a:off x="4804840" y="753791"/>
          <a:ext cx="305918" cy="3890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4809384" y="811698"/>
        <a:ext cx="214143" cy="233453"/>
      </dsp:txXfrm>
    </dsp:sp>
    <dsp:sp modelId="{69AAC302-00A4-40C8-92BA-DEF4C558811D}">
      <dsp:nvSpPr>
        <dsp:cNvPr id="0" name=""/>
        <dsp:cNvSpPr/>
      </dsp:nvSpPr>
      <dsp:spPr>
        <a:xfrm>
          <a:off x="5168537" y="750987"/>
          <a:ext cx="1152850" cy="1152850"/>
        </a:xfrm>
        <a:prstGeom prst="ellipse">
          <a:avLst/>
        </a:prstGeom>
        <a:solidFill>
          <a:schemeClr val="accent4">
            <a:hueOff val="-1866292"/>
            <a:satOff val="877"/>
            <a:lumOff val="32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Precio</a:t>
          </a:r>
        </a:p>
      </dsp:txBody>
      <dsp:txXfrm>
        <a:off x="5337368" y="919818"/>
        <a:ext cx="815188" cy="815188"/>
      </dsp:txXfrm>
    </dsp:sp>
    <dsp:sp modelId="{5814205C-0738-409C-A1F9-21CA550B00BB}">
      <dsp:nvSpPr>
        <dsp:cNvPr id="0" name=""/>
        <dsp:cNvSpPr/>
      </dsp:nvSpPr>
      <dsp:spPr>
        <a:xfrm rot="4628571">
          <a:off x="5782564" y="1967768"/>
          <a:ext cx="305918" cy="3890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866292"/>
            <a:satOff val="877"/>
            <a:lumOff val="3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5818241" y="2000848"/>
        <a:ext cx="214143" cy="233453"/>
      </dsp:txXfrm>
    </dsp:sp>
    <dsp:sp modelId="{1FC3C334-96B2-4386-84F6-849D9FA570E3}">
      <dsp:nvSpPr>
        <dsp:cNvPr id="0" name=""/>
        <dsp:cNvSpPr/>
      </dsp:nvSpPr>
      <dsp:spPr>
        <a:xfrm>
          <a:off x="5553511" y="2437666"/>
          <a:ext cx="1152850" cy="1152850"/>
        </a:xfrm>
        <a:prstGeom prst="ellipse">
          <a:avLst/>
        </a:prstGeom>
        <a:solidFill>
          <a:schemeClr val="accent4">
            <a:hueOff val="-3732583"/>
            <a:satOff val="1753"/>
            <a:lumOff val="6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Personas</a:t>
          </a:r>
        </a:p>
      </dsp:txBody>
      <dsp:txXfrm>
        <a:off x="5722342" y="2606497"/>
        <a:ext cx="815188" cy="815188"/>
      </dsp:txXfrm>
    </dsp:sp>
    <dsp:sp modelId="{168D49A2-D976-41EC-A52D-680ED0E08C2F}">
      <dsp:nvSpPr>
        <dsp:cNvPr id="0" name=""/>
        <dsp:cNvSpPr/>
      </dsp:nvSpPr>
      <dsp:spPr>
        <a:xfrm rot="7714286">
          <a:off x="5443039" y="3489085"/>
          <a:ext cx="305918" cy="3890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3732583"/>
            <a:satOff val="1753"/>
            <a:lumOff val="65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 rot="10800000">
        <a:off x="5517537" y="3531026"/>
        <a:ext cx="214143" cy="233453"/>
      </dsp:txXfrm>
    </dsp:sp>
    <dsp:sp modelId="{F87D9B21-8549-4CBD-A19A-47759E38F706}">
      <dsp:nvSpPr>
        <dsp:cNvPr id="0" name=""/>
        <dsp:cNvSpPr/>
      </dsp:nvSpPr>
      <dsp:spPr>
        <a:xfrm>
          <a:off x="4474839" y="3790278"/>
          <a:ext cx="1152850" cy="1152850"/>
        </a:xfrm>
        <a:prstGeom prst="ellipse">
          <a:avLst/>
        </a:prstGeom>
        <a:solidFill>
          <a:schemeClr val="accent4">
            <a:hueOff val="-5598875"/>
            <a:satOff val="2630"/>
            <a:lumOff val="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Evidencia Física</a:t>
          </a:r>
        </a:p>
      </dsp:txBody>
      <dsp:txXfrm>
        <a:off x="4643670" y="3959109"/>
        <a:ext cx="815188" cy="815188"/>
      </dsp:txXfrm>
    </dsp:sp>
    <dsp:sp modelId="{585CDC5D-7FFE-4A25-A8A8-3CA9221A9382}">
      <dsp:nvSpPr>
        <dsp:cNvPr id="0" name=""/>
        <dsp:cNvSpPr/>
      </dsp:nvSpPr>
      <dsp:spPr>
        <a:xfrm rot="10800000">
          <a:off x="4041936" y="4172159"/>
          <a:ext cx="305918" cy="3890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5598875"/>
            <a:satOff val="2630"/>
            <a:lumOff val="98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 rot="10800000">
        <a:off x="4133711" y="4249976"/>
        <a:ext cx="214143" cy="233453"/>
      </dsp:txXfrm>
    </dsp:sp>
    <dsp:sp modelId="{06BF5A1D-C13C-4B4E-BCB9-3C9D73208EB9}">
      <dsp:nvSpPr>
        <dsp:cNvPr id="0" name=""/>
        <dsp:cNvSpPr/>
      </dsp:nvSpPr>
      <dsp:spPr>
        <a:xfrm>
          <a:off x="2744784" y="3790278"/>
          <a:ext cx="1152850" cy="1152850"/>
        </a:xfrm>
        <a:prstGeom prst="ellipse">
          <a:avLst/>
        </a:prstGeom>
        <a:solidFill>
          <a:schemeClr val="accent4">
            <a:hueOff val="-7465166"/>
            <a:satOff val="3507"/>
            <a:lumOff val="13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Procesos</a:t>
          </a:r>
        </a:p>
      </dsp:txBody>
      <dsp:txXfrm>
        <a:off x="2913615" y="3959109"/>
        <a:ext cx="815188" cy="815188"/>
      </dsp:txXfrm>
    </dsp:sp>
    <dsp:sp modelId="{BB5264F5-7950-469C-8690-48223B219D8C}">
      <dsp:nvSpPr>
        <dsp:cNvPr id="0" name=""/>
        <dsp:cNvSpPr/>
      </dsp:nvSpPr>
      <dsp:spPr>
        <a:xfrm rot="13885714">
          <a:off x="2634313" y="3502623"/>
          <a:ext cx="305918" cy="3890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7465166"/>
            <a:satOff val="3507"/>
            <a:lumOff val="130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 rot="10800000">
        <a:off x="2708811" y="3616316"/>
        <a:ext cx="214143" cy="233453"/>
      </dsp:txXfrm>
    </dsp:sp>
    <dsp:sp modelId="{A05359B9-CA43-4712-9DAF-1550E2A356EB}">
      <dsp:nvSpPr>
        <dsp:cNvPr id="0" name=""/>
        <dsp:cNvSpPr/>
      </dsp:nvSpPr>
      <dsp:spPr>
        <a:xfrm>
          <a:off x="1666113" y="2437666"/>
          <a:ext cx="1152850" cy="1152850"/>
        </a:xfrm>
        <a:prstGeom prst="ellipse">
          <a:avLst/>
        </a:prstGeom>
        <a:solidFill>
          <a:schemeClr val="accent4">
            <a:hueOff val="-9331458"/>
            <a:satOff val="4383"/>
            <a:lumOff val="16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 err="1"/>
            <a:t>Placement</a:t>
          </a:r>
          <a:endParaRPr lang="es-ES" sz="1300" kern="1200" dirty="0"/>
        </a:p>
      </dsp:txBody>
      <dsp:txXfrm>
        <a:off x="1834944" y="2606497"/>
        <a:ext cx="815188" cy="815188"/>
      </dsp:txXfrm>
    </dsp:sp>
    <dsp:sp modelId="{42C1C9CA-5487-4FB8-850E-B028CAC2BB12}">
      <dsp:nvSpPr>
        <dsp:cNvPr id="0" name=""/>
        <dsp:cNvSpPr/>
      </dsp:nvSpPr>
      <dsp:spPr>
        <a:xfrm rot="16971429">
          <a:off x="2280139" y="1984650"/>
          <a:ext cx="305918" cy="3890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9331458"/>
            <a:satOff val="4383"/>
            <a:lumOff val="163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2315816" y="2107204"/>
        <a:ext cx="214143" cy="233453"/>
      </dsp:txXfrm>
    </dsp:sp>
    <dsp:sp modelId="{5A952924-8949-49DF-A52B-C17998549E8C}">
      <dsp:nvSpPr>
        <dsp:cNvPr id="0" name=""/>
        <dsp:cNvSpPr/>
      </dsp:nvSpPr>
      <dsp:spPr>
        <a:xfrm>
          <a:off x="2051086" y="750987"/>
          <a:ext cx="1152850" cy="1152850"/>
        </a:xfrm>
        <a:prstGeom prst="ellipse">
          <a:avLst/>
        </a:prstGeom>
        <a:solidFill>
          <a:schemeClr val="accent4">
            <a:hueOff val="-11197749"/>
            <a:satOff val="5260"/>
            <a:lumOff val="19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kern="1200" dirty="0"/>
            <a:t>Promoción</a:t>
          </a:r>
        </a:p>
      </dsp:txBody>
      <dsp:txXfrm>
        <a:off x="2219917" y="919818"/>
        <a:ext cx="815188" cy="815188"/>
      </dsp:txXfrm>
    </dsp:sp>
    <dsp:sp modelId="{4D7FAB95-CB44-4FED-BE53-0BC832FB9773}">
      <dsp:nvSpPr>
        <dsp:cNvPr id="0" name=""/>
        <dsp:cNvSpPr/>
      </dsp:nvSpPr>
      <dsp:spPr>
        <a:xfrm rot="20057143">
          <a:off x="3246114" y="761304"/>
          <a:ext cx="305918" cy="3890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1197749"/>
            <a:satOff val="5260"/>
            <a:lumOff val="19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000" kern="1200"/>
        </a:p>
      </dsp:txBody>
      <dsp:txXfrm>
        <a:off x="3250658" y="859031"/>
        <a:ext cx="214143" cy="233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5-06T17:36:29.717"/>
    </inkml:context>
    <inkml:brush xml:id="br0">
      <inkml:brushProperty name="width" value="0.2" units="cm"/>
      <inkml:brushProperty name="height" value="0.4" units="cm"/>
      <inkml:brushProperty name="color" value="#FFFF00"/>
      <inkml:brushProperty name="tip" value="rectangle"/>
      <inkml:brushProperty name="rasterOp" value="maskPen"/>
      <inkml:brushProperty name="ignorePressure" value="1"/>
    </inkml:brush>
  </inkml:definitions>
  <inkml:trace contextRef="#ctx0" brushRef="#br0">4568 264,'-35'0,"-83"0,-113 0,-93 10,-66 14,-36 11,-9 12,6 7,42 4,42 4,52 0,50 0,41-11,25-4,26 2,30-11,37 2,21 1,14 7,16 12,12 18,10 16,16 2,8 4,10-4,9 1,9-4,15-10,8 2,1-3,7 5,0-3,8-6,5 5,8-3,6 8,11-4,5 6,11 7,20 16,10 21,7-2,11-5,-8-11,-11-9,-8-9,-11-5,-10-4,1-10,4-6,-2-7,5-14,5-5,7-3,12 4,8 3,2-9,-2-10,-1-9,-2-12,-2 6,-3-2,0-4,-1-2,9-5,29 0,26-14,30-2,15-12,18-1,-6-6,5 3,-2-6,5-4,15-10,4-3,-9-15,-17-17,-11-23,-27-4,-16-14,-21-6,-18 0,-23 10,-30 5,-21 15,-18 11,-19 13,-20 8,-13 15,-10 9,-5 9,4 2,-5-4,-5-6,1 5,-1-2,-7-4,-4-3,-12-6,-16-3,-13-11,-38-28,-42-35,-46-26,-51-7,-52 2,-44 1,-33 6,-12 10,-10 8,-6 7,-11 6,-14 14,-30 5,-24 10,-24 10,-23 12,-17 14,52 11,103 10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53EFA-85B9-4381-A8D7-D7D26A67AC35}" type="datetimeFigureOut">
              <a:rPr lang="es-ES" smtClean="0"/>
              <a:t>24/05/2017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CD6D0-1EEF-44BA-9A37-40BF0212B08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238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12FA57-DB93-4F1D-9BBC-E0365BED82AF}" type="slidenum">
              <a:rPr lang="es-ES_tradnl" smtClean="0"/>
              <a:t>33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04666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_tradnl" altLang="es-ES"/>
          </a:p>
        </p:txBody>
      </p:sp>
      <p:sp>
        <p:nvSpPr>
          <p:cNvPr id="143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56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56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56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56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56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fld id="{5414F503-6D3B-4583-BD4F-7E88F0FB1744}" type="slidenum">
              <a:rPr lang="es-ES_tradnl" altLang="es-ES" sz="1200" smtClean="0"/>
              <a:pPr/>
              <a:t>79</a:t>
            </a:fld>
            <a:endParaRPr lang="es-ES_tradnl" altLang="es-ES" sz="1200"/>
          </a:p>
        </p:txBody>
      </p:sp>
    </p:spTree>
    <p:extLst>
      <p:ext uri="{BB962C8B-B14F-4D97-AF65-F5344CB8AC3E}">
        <p14:creationId xmlns:p14="http://schemas.microsoft.com/office/powerpoint/2010/main" val="3340648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6370-6F0C-4051-8E4A-0B7A5D2EFA05}" type="datetimeFigureOut">
              <a:rPr lang="es-ES_tradnl" smtClean="0"/>
              <a:t>24/05/2017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0531-D890-4437-AEF8-C9E3ED29E6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288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6370-6F0C-4051-8E4A-0B7A5D2EFA05}" type="datetimeFigureOut">
              <a:rPr lang="es-ES_tradnl" smtClean="0"/>
              <a:t>24/05/2017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0531-D890-4437-AEF8-C9E3ED29E6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6370-6F0C-4051-8E4A-0B7A5D2EFA05}" type="datetimeFigureOut">
              <a:rPr lang="es-ES_tradnl" smtClean="0"/>
              <a:t>24/05/2017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0531-D890-4437-AEF8-C9E3ED29E6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09956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6370-6F0C-4051-8E4A-0B7A5D2EFA05}" type="datetimeFigureOut">
              <a:rPr lang="es-ES_tradnl" smtClean="0"/>
              <a:t>24/05/2017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0531-D890-4437-AEF8-C9E3ED29E6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8997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6370-6F0C-4051-8E4A-0B7A5D2EFA05}" type="datetimeFigureOut">
              <a:rPr lang="es-ES_tradnl" smtClean="0"/>
              <a:t>24/05/2017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0531-D890-4437-AEF8-C9E3ED29E6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85794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6370-6F0C-4051-8E4A-0B7A5D2EFA05}" type="datetimeFigureOut">
              <a:rPr lang="es-ES_tradnl" smtClean="0"/>
              <a:t>24/05/2017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0531-D890-4437-AEF8-C9E3ED29E6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51114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6370-6F0C-4051-8E4A-0B7A5D2EFA05}" type="datetimeFigureOut">
              <a:rPr lang="es-ES_tradnl" smtClean="0"/>
              <a:t>24/05/2017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0531-D890-4437-AEF8-C9E3ED29E6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9836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6370-6F0C-4051-8E4A-0B7A5D2EFA05}" type="datetimeFigureOut">
              <a:rPr lang="es-ES_tradnl" smtClean="0"/>
              <a:t>24/05/2017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0531-D890-4437-AEF8-C9E3ED29E6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96471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6370-6F0C-4051-8E4A-0B7A5D2EFA05}" type="datetimeFigureOut">
              <a:rPr lang="es-ES_tradnl" smtClean="0"/>
              <a:t>24/05/2017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0531-D890-4437-AEF8-C9E3ED29E6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738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6370-6F0C-4051-8E4A-0B7A5D2EFA05}" type="datetimeFigureOut">
              <a:rPr lang="es-ES_tradnl" smtClean="0"/>
              <a:t>24/05/2017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0531-D890-4437-AEF8-C9E3ED29E6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3096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56370-6F0C-4051-8E4A-0B7A5D2EFA05}" type="datetimeFigureOut">
              <a:rPr lang="es-ES_tradnl" smtClean="0"/>
              <a:t>24/05/2017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30531-D890-4437-AEF8-C9E3ED29E6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1325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56370-6F0C-4051-8E4A-0B7A5D2EFA05}" type="datetimeFigureOut">
              <a:rPr lang="es-ES_tradnl" smtClean="0"/>
              <a:t>24/05/2017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30531-D890-4437-AEF8-C9E3ED29E688}" type="slidenum">
              <a:rPr lang="es-ES_tradnl" smtClean="0"/>
              <a:t>‹Nº›</a:t>
            </a:fld>
            <a:endParaRPr lang="es-ES_tradnl"/>
          </a:p>
        </p:txBody>
      </p:sp>
      <p:pic>
        <p:nvPicPr>
          <p:cNvPr id="7" name="Picture 2" descr="C:\Users\EVENTOS\AppData\Local\Microsoft\Windows\Temporary Internet Files\Content.Outlook\538W7F1T\Dispositiva 1024 X 768 (2)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1"/>
            <a:ext cx="9144000" cy="685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29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ariosorribas.com/" TargetMode="External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hyperlink" Target="http://www.mariosorribas.com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Relationship Id="rId9" Type="http://schemas.openxmlformats.org/officeDocument/2006/relationships/hyperlink" Target="http://www.mariosorribas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corteingles.es/supermercado/sm2/es_ES/010973/supermarket/bebidas/bebidas-y-zumos/agua-y-soda/agua-mineral-sin-gas/0110118630000141___?publicNav=true" TargetMode="External"/><Relationship Id="rId7" Type="http://schemas.openxmlformats.org/officeDocument/2006/relationships/hyperlink" Target="http://www.mariosorribas.com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mariosorribas.com/" TargetMode="External"/><Relationship Id="rId5" Type="http://schemas.openxmlformats.org/officeDocument/2006/relationships/image" Target="../media/image22.jpeg"/><Relationship Id="rId4" Type="http://schemas.openxmlformats.org/officeDocument/2006/relationships/hyperlink" Target="https://www.elcorteingles.es/club-del-gourmet/A10109167-agua-sin-gas-voss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riosorribas.com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mariosorribas.com/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mariosorribas.com/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riosorribas.com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hyperlink" Target="http://www.mariosorribas.com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hyperlink" Target="http://www.mariosorribas.com/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mariosorribas.com/" TargetMode="External"/><Relationship Id="rId4" Type="http://schemas.openxmlformats.org/officeDocument/2006/relationships/image" Target="../media/image7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mariosorribas.com/" TargetMode="External"/><Relationship Id="rId5" Type="http://schemas.microsoft.com/office/2007/relationships/hdphoto" Target="../media/hdphoto4.wdp"/><Relationship Id="rId4" Type="http://schemas.openxmlformats.org/officeDocument/2006/relationships/image" Target="../media/image7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mariosorribas.com/" TargetMode="Externa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iosorribas.com/" TargetMode="Externa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riosorribas.com/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iosorribas.com/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tarta, árbol, colorido, decorado&#10;&#10;Descripción generada con confianza muy alt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22813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857257"/>
            <a:ext cx="9144000" cy="5143493"/>
          </a:xfrm>
          <a:prstGeom prst="rect">
            <a:avLst/>
          </a:prstGeom>
          <a:solidFill>
            <a:schemeClr val="tx1">
              <a:alpha val="7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Título 7"/>
          <p:cNvSpPr>
            <a:spLocks noGrp="1"/>
          </p:cNvSpPr>
          <p:nvPr>
            <p:ph type="title"/>
          </p:nvPr>
        </p:nvSpPr>
        <p:spPr>
          <a:xfrm>
            <a:off x="628649" y="2745581"/>
            <a:ext cx="7291461" cy="1371600"/>
          </a:xfrm>
        </p:spPr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70000"/>
              </a:lnSpc>
            </a:pPr>
            <a:r>
              <a:rPr lang="es-ES" sz="4000" dirty="0">
                <a:solidFill>
                  <a:srgbClr val="FFFF00"/>
                </a:solidFill>
              </a:rPr>
              <a:t>Qué es el </a:t>
            </a:r>
            <a:r>
              <a:rPr lang="es-ES" sz="4000" b="1" dirty="0">
                <a:solidFill>
                  <a:srgbClr val="FFFF00"/>
                </a:solidFill>
              </a:rPr>
              <a:t>STORYTELLING</a:t>
            </a:r>
            <a:br>
              <a:rPr lang="es-ES" sz="4000" dirty="0">
                <a:solidFill>
                  <a:srgbClr val="FFFF00"/>
                </a:solidFill>
              </a:rPr>
            </a:br>
            <a:r>
              <a:rPr lang="es-ES" sz="4000" dirty="0">
                <a:solidFill>
                  <a:srgbClr val="FFFF00"/>
                </a:solidFill>
              </a:rPr>
              <a:t>y cómo aplicarlo al </a:t>
            </a:r>
            <a:br>
              <a:rPr lang="es-ES" sz="4000" dirty="0">
                <a:solidFill>
                  <a:srgbClr val="FFFF00"/>
                </a:solidFill>
              </a:rPr>
            </a:br>
            <a:r>
              <a:rPr lang="es-ES" sz="4000" dirty="0">
                <a:solidFill>
                  <a:srgbClr val="FFFF00"/>
                </a:solidFill>
              </a:rPr>
              <a:t>parque de diversiones</a:t>
            </a:r>
            <a:br>
              <a:rPr lang="es-ES" sz="4000" dirty="0">
                <a:solidFill>
                  <a:schemeClr val="bg1"/>
                </a:solidFill>
              </a:rPr>
            </a:br>
            <a:endParaRPr lang="es-ES" sz="4000" dirty="0">
              <a:solidFill>
                <a:schemeClr val="bg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28650" y="1085839"/>
            <a:ext cx="7164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Mejorando las experiencias de entretenimiento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628650" y="4674210"/>
            <a:ext cx="5687744" cy="118586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defTabSz="685800">
              <a:lnSpc>
                <a:spcPct val="90000"/>
              </a:lnSpc>
              <a:buClr>
                <a:schemeClr val="accent1"/>
              </a:buClr>
              <a:buSzPct val="80000"/>
            </a:pPr>
            <a:r>
              <a:rPr lang="en-US" sz="2400" cap="all" dirty="0">
                <a:solidFill>
                  <a:srgbClr val="FFFF00"/>
                </a:solidFill>
              </a:rPr>
              <a:t>Mario Sorribas Fierro</a:t>
            </a:r>
          </a:p>
          <a:p>
            <a:pPr defTabSz="685800">
              <a:lnSpc>
                <a:spcPct val="90000"/>
              </a:lnSpc>
              <a:buClr>
                <a:schemeClr val="accent1"/>
              </a:buClr>
              <a:buSzPct val="80000"/>
            </a:pPr>
            <a:endParaRPr lang="en-US" sz="2400" cap="all" dirty="0">
              <a:solidFill>
                <a:schemeClr val="bg1"/>
              </a:solidFill>
            </a:endParaRPr>
          </a:p>
          <a:p>
            <a:pPr defTabSz="685800">
              <a:lnSpc>
                <a:spcPct val="90000"/>
              </a:lnSpc>
              <a:buClr>
                <a:schemeClr val="accent1"/>
              </a:buClr>
              <a:buSzPct val="80000"/>
            </a:pPr>
            <a:r>
              <a:rPr lang="en-US" sz="1600" cap="all" dirty="0">
                <a:solidFill>
                  <a:srgbClr val="FFFF00"/>
                </a:solidFill>
              </a:rPr>
              <a:t>@MARIOSORRIBAS     -     www.mariosorribas.com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7037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28650" y="787159"/>
            <a:ext cx="78867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5 años de estudio resumidos en 3 frases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360942" y="2568003"/>
            <a:ext cx="6388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>
                <a:solidFill>
                  <a:schemeClr val="bg1">
                    <a:lumMod val="6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TODOS TENEMOS UNA HISTORIA </a:t>
            </a:r>
          </a:p>
        </p:txBody>
      </p:sp>
      <p:sp>
        <p:nvSpPr>
          <p:cNvPr id="9" name="Elipse 8"/>
          <p:cNvSpPr/>
          <p:nvPr/>
        </p:nvSpPr>
        <p:spPr>
          <a:xfrm>
            <a:off x="664602" y="2600706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1</a:t>
            </a:r>
            <a:endParaRPr lang="es-ES_tradnl" sz="2100" b="1" dirty="0"/>
          </a:p>
        </p:txBody>
      </p:sp>
      <p:sp>
        <p:nvSpPr>
          <p:cNvPr id="7" name="Elipse 6"/>
          <p:cNvSpPr/>
          <p:nvPr/>
        </p:nvSpPr>
        <p:spPr>
          <a:xfrm>
            <a:off x="664602" y="3572256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2</a:t>
            </a:r>
            <a:endParaRPr lang="es-ES_tradnl" sz="21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1360943" y="3539553"/>
            <a:ext cx="57574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>
                <a:solidFill>
                  <a:schemeClr val="bg1">
                    <a:lumMod val="6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LAS HISTORIAS TIENEN VALOR</a:t>
            </a:r>
          </a:p>
          <a:p>
            <a:r>
              <a:rPr lang="es-ES_tradnl" sz="32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Repitan: </a:t>
            </a:r>
          </a:p>
          <a:p>
            <a:r>
              <a:rPr lang="es-ES_tradnl" sz="32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“MI HISTORIA TIENE VALOR”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5411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28650" y="787159"/>
            <a:ext cx="78867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5 años de estudio resumidos en 3 frases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360942" y="2568003"/>
            <a:ext cx="6388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>
                <a:solidFill>
                  <a:schemeClr val="bg1">
                    <a:lumMod val="6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TODOS TENEMOS UNA HISTORIA </a:t>
            </a:r>
          </a:p>
        </p:txBody>
      </p:sp>
      <p:sp>
        <p:nvSpPr>
          <p:cNvPr id="9" name="Elipse 8"/>
          <p:cNvSpPr/>
          <p:nvPr/>
        </p:nvSpPr>
        <p:spPr>
          <a:xfrm>
            <a:off x="664602" y="2600706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1</a:t>
            </a:r>
            <a:endParaRPr lang="es-ES_tradnl" sz="2100" b="1" dirty="0"/>
          </a:p>
        </p:txBody>
      </p:sp>
      <p:sp>
        <p:nvSpPr>
          <p:cNvPr id="7" name="Elipse 6"/>
          <p:cNvSpPr/>
          <p:nvPr/>
        </p:nvSpPr>
        <p:spPr>
          <a:xfrm>
            <a:off x="664602" y="3572256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2</a:t>
            </a:r>
            <a:endParaRPr lang="es-ES_tradnl" sz="21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1360943" y="3539553"/>
            <a:ext cx="5757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>
                <a:solidFill>
                  <a:schemeClr val="bg1">
                    <a:lumMod val="6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LAS HISTORIAS TIENEN VALOR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360943" y="4356355"/>
            <a:ext cx="70622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SI UDS. NO CONTROLAN SU RELATO, </a:t>
            </a:r>
          </a:p>
          <a:p>
            <a:r>
              <a:rPr lang="es-ES_tradnl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OTROS LO HARÁN POR UDS.</a:t>
            </a:r>
          </a:p>
        </p:txBody>
      </p:sp>
      <p:sp>
        <p:nvSpPr>
          <p:cNvPr id="12" name="Elipse 11"/>
          <p:cNvSpPr/>
          <p:nvPr/>
        </p:nvSpPr>
        <p:spPr>
          <a:xfrm>
            <a:off x="664602" y="4543805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3</a:t>
            </a:r>
            <a:endParaRPr lang="es-ES_tradnl" sz="21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6960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28650" y="787159"/>
            <a:ext cx="78867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5 años de estudio resumidos en 3 frases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360942" y="2568003"/>
            <a:ext cx="6388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>
                <a:solidFill>
                  <a:schemeClr val="bg1">
                    <a:lumMod val="6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TODOS TENEMOS UNA HISTORIA </a:t>
            </a:r>
          </a:p>
        </p:txBody>
      </p:sp>
      <p:sp>
        <p:nvSpPr>
          <p:cNvPr id="9" name="Elipse 8"/>
          <p:cNvSpPr/>
          <p:nvPr/>
        </p:nvSpPr>
        <p:spPr>
          <a:xfrm>
            <a:off x="664602" y="2600706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1</a:t>
            </a:r>
            <a:endParaRPr lang="es-ES_tradnl" sz="2100" b="1" dirty="0"/>
          </a:p>
        </p:txBody>
      </p:sp>
      <p:sp>
        <p:nvSpPr>
          <p:cNvPr id="7" name="Elipse 6"/>
          <p:cNvSpPr/>
          <p:nvPr/>
        </p:nvSpPr>
        <p:spPr>
          <a:xfrm>
            <a:off x="664602" y="3572256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2</a:t>
            </a:r>
            <a:endParaRPr lang="es-ES_tradnl" sz="21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1360943" y="3539553"/>
            <a:ext cx="5757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>
                <a:solidFill>
                  <a:schemeClr val="bg1">
                    <a:lumMod val="6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LAS HISTORIAS TIENEN VALOR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1360943" y="4356355"/>
            <a:ext cx="706225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>
                <a:solidFill>
                  <a:schemeClr val="bg1">
                    <a:lumMod val="6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SI UDS. NO CONTROLAN SU RELATO, </a:t>
            </a:r>
          </a:p>
          <a:p>
            <a:r>
              <a:rPr lang="es-ES_tradnl" sz="3200" dirty="0">
                <a:solidFill>
                  <a:schemeClr val="bg1">
                    <a:lumMod val="6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OTROS LO HARÁN POR UDS.</a:t>
            </a:r>
          </a:p>
          <a:p>
            <a:r>
              <a:rPr lang="es-ES_tradnl" sz="32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Repitan: </a:t>
            </a:r>
          </a:p>
          <a:p>
            <a:r>
              <a:rPr lang="es-ES_tradnl" sz="32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“YO DEBO CONTROLAR MI HISTORIA”</a:t>
            </a:r>
          </a:p>
          <a:p>
            <a:endParaRPr lang="es-ES_tradnl" sz="3200" i="1" dirty="0">
              <a:solidFill>
                <a:schemeClr val="bg1">
                  <a:lumMod val="65000"/>
                </a:schemeClr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664602" y="4543805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3</a:t>
            </a:r>
            <a:endParaRPr lang="es-ES_tradnl" sz="21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6260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1130515"/>
            <a:ext cx="7886700" cy="1325563"/>
          </a:xfrm>
        </p:spPr>
        <p:txBody>
          <a:bodyPr>
            <a:normAutofit/>
          </a:bodyPr>
          <a:lstStyle/>
          <a:p>
            <a:r>
              <a:rPr lang="es-ES" sz="4000" b="1" dirty="0"/>
              <a:t>STORYTELLING CORPORATIVO </a:t>
            </a:r>
            <a:r>
              <a:rPr lang="es-ES" sz="4000" dirty="0"/>
              <a:t>es adquirir la consciencia de que:</a:t>
            </a:r>
          </a:p>
        </p:txBody>
      </p:sp>
      <p:sp>
        <p:nvSpPr>
          <p:cNvPr id="6" name="Elipse 5"/>
          <p:cNvSpPr/>
          <p:nvPr/>
        </p:nvSpPr>
        <p:spPr>
          <a:xfrm>
            <a:off x="664602" y="2600706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1</a:t>
            </a:r>
            <a:endParaRPr lang="es-ES_tradnl" sz="2100" b="1" dirty="0"/>
          </a:p>
        </p:txBody>
      </p:sp>
      <p:sp>
        <p:nvSpPr>
          <p:cNvPr id="8" name="Elipse 7"/>
          <p:cNvSpPr/>
          <p:nvPr/>
        </p:nvSpPr>
        <p:spPr>
          <a:xfrm>
            <a:off x="664602" y="3572256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2</a:t>
            </a:r>
            <a:endParaRPr lang="es-ES_tradnl" sz="2100" b="1" dirty="0"/>
          </a:p>
        </p:txBody>
      </p:sp>
      <p:sp>
        <p:nvSpPr>
          <p:cNvPr id="10" name="Elipse 9"/>
          <p:cNvSpPr/>
          <p:nvPr/>
        </p:nvSpPr>
        <p:spPr>
          <a:xfrm>
            <a:off x="664602" y="4543805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3</a:t>
            </a:r>
            <a:endParaRPr lang="es-ES_tradnl" sz="21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360942" y="2568003"/>
            <a:ext cx="6388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TODOS TENEMOS UNA HISTORIA 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1360943" y="3539553"/>
            <a:ext cx="57574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LAS HISTORIAS TIENEN VALOR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360943" y="4356355"/>
            <a:ext cx="706225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SI UDS. NO CONTROLAN SU RELATO, </a:t>
            </a:r>
          </a:p>
          <a:p>
            <a:r>
              <a:rPr lang="es-ES_tradnl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OTROS LO HARÁN POR UDS.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562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323557" y="1229271"/>
            <a:ext cx="77512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514350" defTabSz="685800">
              <a:lnSpc>
                <a:spcPct val="90000"/>
              </a:lnSpc>
              <a:buFont typeface="+mj-lt"/>
              <a:buAutoNum type="arabicPeriod"/>
            </a:pPr>
            <a:r>
              <a:rPr lang="en-US" sz="3200" dirty="0"/>
              <a:t>LAS HISTORIAS TIENEN VALOR</a:t>
            </a:r>
          </a:p>
          <a:p>
            <a:pPr marL="342900" indent="-514350" defTabSz="685800">
              <a:lnSpc>
                <a:spcPct val="90000"/>
              </a:lnSpc>
              <a:buFont typeface="+mj-lt"/>
              <a:buAutoNum type="arabicPeriod"/>
            </a:pPr>
            <a:endParaRPr lang="en-US" sz="3200" dirty="0"/>
          </a:p>
          <a:p>
            <a:pPr marL="342900" indent="-514350" defTabSz="685800">
              <a:lnSpc>
                <a:spcPct val="90000"/>
              </a:lnSpc>
              <a:buFont typeface="+mj-lt"/>
              <a:buAutoNum type="arabicPeriod"/>
            </a:pPr>
            <a:r>
              <a:rPr lang="en-US" sz="3200" dirty="0"/>
              <a:t>¿POR QUÉ FUNCIONAN LAS HISTORIAS?</a:t>
            </a:r>
          </a:p>
          <a:p>
            <a:pPr marL="342900" indent="-514350" defTabSz="685800">
              <a:lnSpc>
                <a:spcPct val="90000"/>
              </a:lnSpc>
              <a:buFont typeface="+mj-lt"/>
              <a:buAutoNum type="arabicPeriod"/>
            </a:pPr>
            <a:endParaRPr lang="en-US" sz="3200" dirty="0"/>
          </a:p>
          <a:p>
            <a:pPr marL="342900" indent="-514350" defTabSz="685800">
              <a:lnSpc>
                <a:spcPct val="90000"/>
              </a:lnSpc>
              <a:buFont typeface="+mj-lt"/>
              <a:buAutoNum type="arabicPeriod"/>
            </a:pPr>
            <a:r>
              <a:rPr lang="en-US" sz="3200" dirty="0"/>
              <a:t>¿DE DÓNDE OBTENER HISTORIAS?</a:t>
            </a:r>
          </a:p>
          <a:p>
            <a:pPr marL="342900" indent="-514350" defTabSz="685800">
              <a:lnSpc>
                <a:spcPct val="90000"/>
              </a:lnSpc>
              <a:buFont typeface="+mj-lt"/>
              <a:buAutoNum type="arabicPeriod"/>
            </a:pPr>
            <a:endParaRPr lang="en-US" sz="3200" dirty="0"/>
          </a:p>
          <a:p>
            <a:pPr marL="342900" indent="-514350" defTabSz="685800">
              <a:lnSpc>
                <a:spcPct val="90000"/>
              </a:lnSpc>
              <a:buFont typeface="+mj-lt"/>
              <a:buAutoNum type="arabicPeriod"/>
            </a:pPr>
            <a:r>
              <a:rPr lang="en-US" sz="3200" dirty="0"/>
              <a:t>FORMATOS - HISTORIAS QUE FUNCIONAN</a:t>
            </a:r>
          </a:p>
          <a:p>
            <a:pPr marL="342900" indent="-514350" defTabSz="685800">
              <a:lnSpc>
                <a:spcPct val="90000"/>
              </a:lnSpc>
              <a:buFont typeface="+mj-lt"/>
              <a:buAutoNum type="arabicPeriod"/>
            </a:pPr>
            <a:endParaRPr lang="en-US" sz="3200" dirty="0"/>
          </a:p>
          <a:p>
            <a:pPr marL="342900" indent="-514350" defTabSz="685800">
              <a:lnSpc>
                <a:spcPct val="90000"/>
              </a:lnSpc>
              <a:buFont typeface="+mj-lt"/>
              <a:buAutoNum type="arabicPeriod"/>
            </a:pPr>
            <a:r>
              <a:rPr lang="en-US" sz="3200" dirty="0"/>
              <a:t>STORYTELLING EN LA GESTIÓN DEL PARQUE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45705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TWITTER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39" y="2946302"/>
            <a:ext cx="1316568" cy="107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612807" y="2984668"/>
            <a:ext cx="3692743" cy="994172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@</a:t>
            </a:r>
            <a:r>
              <a:rPr lang="es-ES" b="1" dirty="0" err="1"/>
              <a:t>mariosorribas</a:t>
            </a:r>
            <a:endParaRPr lang="es-ES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28650" y="113109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300" b="1" dirty="0"/>
              <a:t>¡No duden en criticar!</a:t>
            </a:r>
            <a:endParaRPr lang="es-ES" sz="3300" dirty="0"/>
          </a:p>
        </p:txBody>
      </p:sp>
      <p:sp>
        <p:nvSpPr>
          <p:cNvPr id="6" name="CuadroTexto 5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0668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507706"/>
            <a:ext cx="3378994" cy="800100"/>
          </a:xfrm>
          <a:prstGeom prst="rect">
            <a:avLst/>
          </a:prstGeom>
          <a:noFill/>
          <a:ln w="174625" cap="sq" cmpd="thinThick">
            <a:noFill/>
            <a:miter lim="800000"/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r"/>
            <a:r>
              <a:rPr lang="es-ES" sz="2100" dirty="0">
                <a:solidFill>
                  <a:srgbClr val="FFFF00"/>
                </a:solidFill>
              </a:rPr>
              <a:t>1. Las historias tienen valor</a:t>
            </a:r>
          </a:p>
        </p:txBody>
      </p:sp>
      <p:pic>
        <p:nvPicPr>
          <p:cNvPr id="4107" name="Picture 2" descr="Arte, Difuminar, Pareja, Direcciones, Exploración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" b="14092"/>
          <a:stretch/>
        </p:blipFill>
        <p:spPr bwMode="auto">
          <a:xfrm>
            <a:off x="15" y="857257"/>
            <a:ext cx="91439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92907" y="5207130"/>
            <a:ext cx="8408194" cy="55862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solidFill>
                  <a:srgbClr val="FFFF00"/>
                </a:solidFill>
              </a:rPr>
              <a:t>1. LAS HISTORIAS TIENEN VALOR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3218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0135" t="25048" r="28079" b="7022"/>
          <a:stretch/>
        </p:blipFill>
        <p:spPr>
          <a:xfrm rot="20440458">
            <a:off x="-479138" y="1070569"/>
            <a:ext cx="3820886" cy="349230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583" t="30361" r="22679" b="7800"/>
          <a:stretch/>
        </p:blipFill>
        <p:spPr>
          <a:xfrm rot="622483">
            <a:off x="2211981" y="1857012"/>
            <a:ext cx="3644981" cy="174224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17560" t="29727" r="21964" b="7896"/>
          <a:stretch/>
        </p:blipFill>
        <p:spPr>
          <a:xfrm>
            <a:off x="927316" y="3114431"/>
            <a:ext cx="5529943" cy="320684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32212" t="25048" r="25212" b="5585"/>
          <a:stretch/>
        </p:blipFill>
        <p:spPr>
          <a:xfrm>
            <a:off x="4256975" y="1116862"/>
            <a:ext cx="4758399" cy="43586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6" name="Entrada de lápiz 15"/>
              <p14:cNvContentPartPr/>
              <p14:nvPr/>
            </p14:nvContentPartPr>
            <p14:xfrm>
              <a:off x="4256976" y="1543050"/>
              <a:ext cx="3831083" cy="1571380"/>
            </p14:xfrm>
          </p:contentPart>
        </mc:Choice>
        <mc:Fallback xmlns="">
          <p:pic>
            <p:nvPicPr>
              <p:cNvPr id="16" name="Entrada de lápiz 1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20973" y="1471051"/>
                <a:ext cx="3902729" cy="1715018"/>
              </a:xfrm>
              <a:prstGeom prst="rect">
                <a:avLst/>
              </a:prstGeom>
            </p:spPr>
          </p:pic>
        </mc:Fallback>
      </mc:AlternateContent>
      <p:sp>
        <p:nvSpPr>
          <p:cNvPr id="7" name="CuadroTexto 6"/>
          <p:cNvSpPr txBox="1"/>
          <p:nvPr/>
        </p:nvSpPr>
        <p:spPr>
          <a:xfrm>
            <a:off x="4405715" y="-2266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8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189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rupo, Equipo, Forastero, Aislado, Aislamien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9" t="10977" r="27590" b="6291"/>
          <a:stretch/>
        </p:blipFill>
        <p:spPr bwMode="auto">
          <a:xfrm>
            <a:off x="70105" y="1042211"/>
            <a:ext cx="3376247" cy="21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1223604" y="1742793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GRUPO A</a:t>
            </a:r>
            <a:endParaRPr lang="es-ES" sz="2400" dirty="0"/>
          </a:p>
        </p:txBody>
      </p:sp>
      <p:pic>
        <p:nvPicPr>
          <p:cNvPr id="16" name="Picture 6" descr="Resultado de image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06" b="93732" l="8192" r="89972">
                        <a14:foregroundMark x1="45198" y1="93732" x2="45198" y2="93732"/>
                        <a14:foregroundMark x1="45198" y1="6706" x2="45198" y2="6706"/>
                        <a14:foregroundMark x1="9322" y1="20700" x2="9322" y2="20700"/>
                        <a14:foregroundMark x1="8475" y1="19534" x2="8475" y2="19534"/>
                        <a14:foregroundMark x1="8192" y1="20554" x2="8192" y2="2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208" y="1345575"/>
            <a:ext cx="1838209" cy="178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nutrinatur.com/wp-content/uploads/2015/04/tarro-cosmetica-nutrinatur50ml1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4" b="93046" l="7094" r="93822">
                        <a14:foregroundMark x1="7094" y1="72848" x2="7094" y2="72848"/>
                        <a14:foregroundMark x1="32494" y1="8278" x2="32494" y2="8278"/>
                        <a14:foregroundMark x1="69565" y1="6954" x2="69565" y2="6954"/>
                        <a14:foregroundMark x1="93822" y1="30795" x2="93822" y2="30795"/>
                        <a14:foregroundMark x1="65217" y1="93046" x2="65217" y2="93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633" y="1957009"/>
            <a:ext cx="1436717" cy="99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echa: a la derecha 12"/>
          <p:cNvSpPr/>
          <p:nvPr/>
        </p:nvSpPr>
        <p:spPr>
          <a:xfrm>
            <a:off x="3349943" y="2019252"/>
            <a:ext cx="523875" cy="4385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21" name="Picture 4" descr="Resultado de imagen de label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862" flipH="1">
            <a:off x="4375430" y="2133614"/>
            <a:ext cx="569304" cy="769763"/>
          </a:xfrm>
          <a:prstGeom prst="rect">
            <a:avLst/>
          </a:prstGeom>
          <a:noFill/>
          <a:scene3d>
            <a:camera prst="isometricRight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9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9100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rupo, Equipo, Forastero, Aislado, Aislamien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9" t="10977" r="27590" b="6291"/>
          <a:stretch/>
        </p:blipFill>
        <p:spPr bwMode="auto">
          <a:xfrm>
            <a:off x="70105" y="1042211"/>
            <a:ext cx="3376247" cy="21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rupo, Equipo, Forastero, Aislado, Aislamiento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9" t="10977" r="27590" b="6291"/>
          <a:stretch/>
        </p:blipFill>
        <p:spPr bwMode="auto">
          <a:xfrm>
            <a:off x="70105" y="3605612"/>
            <a:ext cx="3376247" cy="21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989942" y="4540540"/>
            <a:ext cx="1770293" cy="692497"/>
          </a:xfrm>
          <a:prstGeom prst="rect">
            <a:avLst/>
          </a:prstGeom>
          <a:solidFill>
            <a:schemeClr val="accent2"/>
          </a:solidFill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s-ES" sz="405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RELATO</a:t>
            </a:r>
          </a:p>
        </p:txBody>
      </p:sp>
      <p:cxnSp>
        <p:nvCxnSpPr>
          <p:cNvPr id="6" name="Conector recto 5"/>
          <p:cNvCxnSpPr/>
          <p:nvPr/>
        </p:nvCxnSpPr>
        <p:spPr>
          <a:xfrm>
            <a:off x="70105" y="3505497"/>
            <a:ext cx="90738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1223604" y="1742793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GRUPO A</a:t>
            </a:r>
            <a:endParaRPr lang="es-ES" sz="24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223604" y="4309241"/>
            <a:ext cx="134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GRUPO B</a:t>
            </a:r>
            <a:endParaRPr lang="es-ES" sz="2400" dirty="0"/>
          </a:p>
        </p:txBody>
      </p:sp>
      <p:pic>
        <p:nvPicPr>
          <p:cNvPr id="16" name="Picture 6" descr="Resultado de image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06" b="93732" l="8192" r="89972">
                        <a14:foregroundMark x1="45198" y1="93732" x2="45198" y2="93732"/>
                        <a14:foregroundMark x1="45198" y1="6706" x2="45198" y2="6706"/>
                        <a14:foregroundMark x1="9322" y1="20700" x2="9322" y2="20700"/>
                        <a14:foregroundMark x1="8475" y1="19534" x2="8475" y2="19534"/>
                        <a14:foregroundMark x1="8192" y1="20554" x2="8192" y2="2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208" y="1345575"/>
            <a:ext cx="1838209" cy="178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nutrinatur.com/wp-content/uploads/2015/04/tarro-cosmetica-nutrinatur50ml1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54" b="93046" l="7094" r="93822">
                        <a14:foregroundMark x1="7094" y1="72848" x2="7094" y2="72848"/>
                        <a14:foregroundMark x1="32494" y1="8278" x2="32494" y2="8278"/>
                        <a14:foregroundMark x1="69565" y1="6954" x2="69565" y2="6954"/>
                        <a14:foregroundMark x1="93822" y1="30795" x2="93822" y2="30795"/>
                        <a14:foregroundMark x1="65217" y1="93046" x2="65217" y2="93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633" y="1957009"/>
            <a:ext cx="1436717" cy="99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echa: a la derecha 12"/>
          <p:cNvSpPr/>
          <p:nvPr/>
        </p:nvSpPr>
        <p:spPr>
          <a:xfrm>
            <a:off x="3349943" y="2019252"/>
            <a:ext cx="523875" cy="4385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9" name="Flecha: a la derecha 18"/>
          <p:cNvSpPr/>
          <p:nvPr/>
        </p:nvSpPr>
        <p:spPr>
          <a:xfrm>
            <a:off x="3310683" y="4667499"/>
            <a:ext cx="523875" cy="4385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0" name="Flecha: a la derecha 19"/>
          <p:cNvSpPr/>
          <p:nvPr/>
        </p:nvSpPr>
        <p:spPr>
          <a:xfrm>
            <a:off x="5905045" y="4667499"/>
            <a:ext cx="523875" cy="4385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6148" name="Picture 4" descr="Resultado de imagen de label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862" flipH="1">
            <a:off x="4375430" y="2133614"/>
            <a:ext cx="569304" cy="769763"/>
          </a:xfrm>
          <a:prstGeom prst="rect">
            <a:avLst/>
          </a:prstGeom>
          <a:noFill/>
          <a:scene3d>
            <a:camera prst="isometricRight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6185636" y="3910118"/>
            <a:ext cx="2693142" cy="1781089"/>
            <a:chOff x="4758944" y="4080312"/>
            <a:chExt cx="3590856" cy="2374785"/>
          </a:xfrm>
        </p:grpSpPr>
        <p:pic>
          <p:nvPicPr>
            <p:cNvPr id="11" name="Picture 6" descr="Resultado de image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706" b="93732" l="8192" r="89972">
                          <a14:foregroundMark x1="45198" y1="93732" x2="45198" y2="93732"/>
                          <a14:foregroundMark x1="45198" y1="6706" x2="45198" y2="6706"/>
                          <a14:foregroundMark x1="9322" y1="20700" x2="9322" y2="20700"/>
                          <a14:foregroundMark x1="8475" y1="19534" x2="8475" y2="19534"/>
                          <a14:foregroundMark x1="8192" y1="20554" x2="8192" y2="205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8944" y="4080312"/>
              <a:ext cx="2450945" cy="2374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://nutrinatur.com/wp-content/uploads/2015/04/tarro-cosmetica-nutrinatur50ml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954" b="93046" l="7094" r="93822">
                          <a14:foregroundMark x1="7094" y1="72848" x2="7094" y2="72848"/>
                          <a14:foregroundMark x1="32494" y1="8278" x2="32494" y2="8278"/>
                          <a14:foregroundMark x1="69565" y1="6954" x2="69565" y2="6954"/>
                          <a14:foregroundMark x1="93822" y1="30795" x2="93822" y2="30795"/>
                          <a14:foregroundMark x1="65217" y1="93046" x2="65217" y2="930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4178" y="4895557"/>
              <a:ext cx="1915622" cy="13238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" descr="Resultado de imagen de labe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3862" flipH="1">
              <a:off x="5847195" y="5199873"/>
              <a:ext cx="759072" cy="1026350"/>
            </a:xfrm>
            <a:prstGeom prst="rect">
              <a:avLst/>
            </a:prstGeom>
            <a:noFill/>
            <a:scene3d>
              <a:camera prst="isometricRightUp"/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CuadroTexto 20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9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7045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787159"/>
            <a:ext cx="78867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Mejorando las experiencias de entretenimiento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28650" y="2672862"/>
            <a:ext cx="7522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Qué es el STORYTELLING y cómo aplicarlo al parque de diversiones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3574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4010346" y="1111421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GRUPO A</a:t>
            </a:r>
            <a:endParaRPr lang="es-ES" sz="2400" dirty="0"/>
          </a:p>
        </p:txBody>
      </p:sp>
      <p:cxnSp>
        <p:nvCxnSpPr>
          <p:cNvPr id="6" name="Conector recto 5"/>
          <p:cNvCxnSpPr/>
          <p:nvPr/>
        </p:nvCxnSpPr>
        <p:spPr>
          <a:xfrm>
            <a:off x="6085117" y="857250"/>
            <a:ext cx="0" cy="4691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6699191" y="1111421"/>
            <a:ext cx="134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GRUPO B</a:t>
            </a:r>
            <a:endParaRPr lang="es-ES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92000" y="1804311"/>
            <a:ext cx="21461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CALIDAD </a:t>
            </a:r>
          </a:p>
          <a:p>
            <a:r>
              <a:rPr lang="ca-ES" sz="2400" dirty="0"/>
              <a:t>DEL PRODUCTO</a:t>
            </a:r>
            <a:endParaRPr lang="es-ES" sz="2400" dirty="0"/>
          </a:p>
        </p:txBody>
      </p:sp>
      <p:pic>
        <p:nvPicPr>
          <p:cNvPr id="7170" name="Picture 2" descr="Pulgar Hacia Arriba, Vale, Aprobar, Muy Bien, Ges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26" y="1621937"/>
            <a:ext cx="836468" cy="108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ulgar Hacia Arriba, Vale, Aprobar, Muy Bien, Ges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171" y="1621937"/>
            <a:ext cx="836468" cy="108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ángulo 20"/>
          <p:cNvSpPr/>
          <p:nvPr/>
        </p:nvSpPr>
        <p:spPr>
          <a:xfrm rot="20156324">
            <a:off x="7970478" y="1284992"/>
            <a:ext cx="1105776" cy="392415"/>
          </a:xfrm>
          <a:prstGeom prst="rect">
            <a:avLst/>
          </a:prstGeom>
          <a:solidFill>
            <a:schemeClr val="accent2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RELATO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58790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4010346" y="1111421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GRUPO A</a:t>
            </a:r>
            <a:endParaRPr lang="es-ES" sz="2400" dirty="0"/>
          </a:p>
        </p:txBody>
      </p:sp>
      <p:cxnSp>
        <p:nvCxnSpPr>
          <p:cNvPr id="6" name="Conector recto 5"/>
          <p:cNvCxnSpPr/>
          <p:nvPr/>
        </p:nvCxnSpPr>
        <p:spPr>
          <a:xfrm>
            <a:off x="6085117" y="857250"/>
            <a:ext cx="0" cy="4691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6699191" y="1111421"/>
            <a:ext cx="134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GRUPO B</a:t>
            </a:r>
            <a:endParaRPr lang="es-ES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92000" y="1804311"/>
            <a:ext cx="21461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CALIDAD </a:t>
            </a:r>
          </a:p>
          <a:p>
            <a:r>
              <a:rPr lang="ca-ES" sz="2400" dirty="0"/>
              <a:t>DEL PRODUCTO</a:t>
            </a:r>
            <a:endParaRPr lang="es-ES" sz="2400" dirty="0"/>
          </a:p>
        </p:txBody>
      </p:sp>
      <p:pic>
        <p:nvPicPr>
          <p:cNvPr id="7170" name="Picture 2" descr="Pulgar Hacia Arriba, Vale, Aprobar, Muy Bien, Ges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26" y="1621937"/>
            <a:ext cx="836468" cy="108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ulgar Hacia Arriba, Vale, Aprobar, Muy Bien, Ges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171" y="1621937"/>
            <a:ext cx="836468" cy="108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92000" y="2854784"/>
            <a:ext cx="21461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ENVASE </a:t>
            </a:r>
          </a:p>
          <a:p>
            <a:r>
              <a:rPr lang="ca-ES" sz="2400" dirty="0"/>
              <a:t>DEL PRODUCTO</a:t>
            </a:r>
            <a:endParaRPr lang="es-ES" sz="2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151685" y="2865865"/>
            <a:ext cx="276373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i="1" dirty="0"/>
              <a:t>“Barato, mundano, aburrido, pasado de moda…”</a:t>
            </a:r>
            <a:endParaRPr lang="es-ES_tradnl" sz="2100" i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6259348" y="2868682"/>
            <a:ext cx="27649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i="1" dirty="0"/>
              <a:t>“Sencillo pero elegante”</a:t>
            </a:r>
            <a:endParaRPr lang="es-ES_tradnl" sz="2100" i="1" dirty="0"/>
          </a:p>
        </p:txBody>
      </p:sp>
      <p:sp>
        <p:nvSpPr>
          <p:cNvPr id="21" name="Rectángulo 20"/>
          <p:cNvSpPr/>
          <p:nvPr/>
        </p:nvSpPr>
        <p:spPr>
          <a:xfrm rot="20156324">
            <a:off x="7970478" y="1284992"/>
            <a:ext cx="1105776" cy="392415"/>
          </a:xfrm>
          <a:prstGeom prst="rect">
            <a:avLst/>
          </a:prstGeom>
          <a:solidFill>
            <a:schemeClr val="accent2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RELATO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0093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4010346" y="1111421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GRUPO A</a:t>
            </a:r>
            <a:endParaRPr lang="es-ES" sz="2400" dirty="0"/>
          </a:p>
        </p:txBody>
      </p:sp>
      <p:cxnSp>
        <p:nvCxnSpPr>
          <p:cNvPr id="6" name="Conector recto 5"/>
          <p:cNvCxnSpPr/>
          <p:nvPr/>
        </p:nvCxnSpPr>
        <p:spPr>
          <a:xfrm>
            <a:off x="6085117" y="857250"/>
            <a:ext cx="0" cy="4691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6699191" y="1111421"/>
            <a:ext cx="134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GRUPO B</a:t>
            </a:r>
            <a:endParaRPr lang="es-ES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92000" y="1804311"/>
            <a:ext cx="21461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CALIDAD </a:t>
            </a:r>
          </a:p>
          <a:p>
            <a:r>
              <a:rPr lang="ca-ES" sz="2400" dirty="0"/>
              <a:t>DEL PRODUCTO</a:t>
            </a:r>
            <a:endParaRPr lang="es-ES" sz="2400" dirty="0"/>
          </a:p>
        </p:txBody>
      </p:sp>
      <p:pic>
        <p:nvPicPr>
          <p:cNvPr id="7170" name="Picture 2" descr="Pulgar Hacia Arriba, Vale, Aprobar, Muy Bien, Ges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26" y="1621937"/>
            <a:ext cx="836468" cy="108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ulgar Hacia Arriba, Vale, Aprobar, Muy Bien, Ges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171" y="1621937"/>
            <a:ext cx="836468" cy="108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92000" y="2854784"/>
            <a:ext cx="21461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ENVASE </a:t>
            </a:r>
          </a:p>
          <a:p>
            <a:r>
              <a:rPr lang="ca-ES" sz="2400" dirty="0"/>
              <a:t>DEL PRODUCTO</a:t>
            </a:r>
            <a:endParaRPr lang="es-ES" sz="2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151685" y="2865865"/>
            <a:ext cx="276373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i="1" dirty="0"/>
              <a:t>“Barato, mundano, aburrido, pasado de moda…”</a:t>
            </a:r>
            <a:endParaRPr lang="es-ES_tradnl" sz="2100" i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6259348" y="2868682"/>
            <a:ext cx="27649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i="1" dirty="0"/>
              <a:t>“Sencillo pero elegante”</a:t>
            </a:r>
            <a:endParaRPr lang="es-ES_tradnl" sz="2100" i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2000" y="4014110"/>
            <a:ext cx="1814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ETIQUETADO</a:t>
            </a:r>
            <a:endParaRPr lang="es-ES" sz="2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3147155" y="4011221"/>
            <a:ext cx="27637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i="1" dirty="0"/>
              <a:t>“Irritante”</a:t>
            </a:r>
            <a:endParaRPr lang="es-ES_tradnl" sz="2100" i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6259348" y="4011221"/>
            <a:ext cx="27649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i="1" dirty="0"/>
              <a:t>“De confianza”</a:t>
            </a:r>
            <a:endParaRPr lang="es-ES_tradnl" sz="2100" i="1" dirty="0"/>
          </a:p>
        </p:txBody>
      </p:sp>
      <p:sp>
        <p:nvSpPr>
          <p:cNvPr id="21" name="Rectángulo 20"/>
          <p:cNvSpPr/>
          <p:nvPr/>
        </p:nvSpPr>
        <p:spPr>
          <a:xfrm rot="20156324">
            <a:off x="7970478" y="1284992"/>
            <a:ext cx="1105776" cy="392415"/>
          </a:xfrm>
          <a:prstGeom prst="rect">
            <a:avLst/>
          </a:prstGeom>
          <a:solidFill>
            <a:schemeClr val="accent2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RELATO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3588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4010346" y="1111421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GRUPO A</a:t>
            </a:r>
            <a:endParaRPr lang="es-ES" sz="2400" dirty="0"/>
          </a:p>
        </p:txBody>
      </p:sp>
      <p:cxnSp>
        <p:nvCxnSpPr>
          <p:cNvPr id="6" name="Conector recto 5"/>
          <p:cNvCxnSpPr/>
          <p:nvPr/>
        </p:nvCxnSpPr>
        <p:spPr>
          <a:xfrm>
            <a:off x="6085117" y="857250"/>
            <a:ext cx="0" cy="4691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6699191" y="1111421"/>
            <a:ext cx="134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GRUPO B</a:t>
            </a:r>
            <a:endParaRPr lang="es-ES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92000" y="1804311"/>
            <a:ext cx="21461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CALIDAD </a:t>
            </a:r>
          </a:p>
          <a:p>
            <a:r>
              <a:rPr lang="ca-ES" sz="2400" dirty="0"/>
              <a:t>DEL PRODUCTO</a:t>
            </a:r>
            <a:endParaRPr lang="es-ES" sz="2400" dirty="0"/>
          </a:p>
        </p:txBody>
      </p:sp>
      <p:pic>
        <p:nvPicPr>
          <p:cNvPr id="7170" name="Picture 2" descr="Pulgar Hacia Arriba, Vale, Aprobar, Muy Bien, Ges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26" y="1621937"/>
            <a:ext cx="836468" cy="108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ulgar Hacia Arriba, Vale, Aprobar, Muy Bien, Ges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171" y="1621937"/>
            <a:ext cx="836468" cy="108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92000" y="2854784"/>
            <a:ext cx="21461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ENVASE </a:t>
            </a:r>
          </a:p>
          <a:p>
            <a:r>
              <a:rPr lang="ca-ES" sz="2400" dirty="0"/>
              <a:t>DEL PRODUCTO</a:t>
            </a:r>
            <a:endParaRPr lang="es-ES" sz="2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3151685" y="2865865"/>
            <a:ext cx="276373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i="1" dirty="0"/>
              <a:t>“Barato, mundano, aburrido, pasado de moda…”</a:t>
            </a:r>
            <a:endParaRPr lang="es-ES_tradnl" sz="2100" i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6259348" y="2868682"/>
            <a:ext cx="27649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i="1" dirty="0"/>
              <a:t>“Sencillo pero elegante”</a:t>
            </a:r>
            <a:endParaRPr lang="es-ES_tradnl" sz="2100" i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2000" y="4014110"/>
            <a:ext cx="1814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ETIQUETADO</a:t>
            </a:r>
            <a:endParaRPr lang="es-ES" sz="24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3147155" y="4011221"/>
            <a:ext cx="27637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i="1" dirty="0"/>
              <a:t>“Irritante”</a:t>
            </a:r>
            <a:endParaRPr lang="es-ES_tradnl" sz="2100" i="1" dirty="0"/>
          </a:p>
        </p:txBody>
      </p:sp>
      <p:sp>
        <p:nvSpPr>
          <p:cNvPr id="17" name="CuadroTexto 16"/>
          <p:cNvSpPr txBox="1"/>
          <p:nvPr/>
        </p:nvSpPr>
        <p:spPr>
          <a:xfrm>
            <a:off x="6259348" y="4011221"/>
            <a:ext cx="276491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i="1" dirty="0"/>
              <a:t>“De confianza”</a:t>
            </a:r>
            <a:endParaRPr lang="es-ES_tradnl" sz="2100" i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92000" y="4990671"/>
            <a:ext cx="1507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LA MARCA</a:t>
            </a:r>
            <a:endParaRPr lang="es-ES" sz="24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3151686" y="4658445"/>
            <a:ext cx="26277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i="1" dirty="0"/>
              <a:t>“Pretende ser Eco-</a:t>
            </a:r>
            <a:r>
              <a:rPr lang="es-ES" sz="2100" i="1" dirty="0" err="1"/>
              <a:t>friendly</a:t>
            </a:r>
            <a:r>
              <a:rPr lang="es-ES" sz="2100" i="1" dirty="0"/>
              <a:t> sin lograrlo”</a:t>
            </a:r>
          </a:p>
          <a:p>
            <a:r>
              <a:rPr lang="es-ES" sz="2100" i="1" dirty="0"/>
              <a:t>“No es de alta calidad”</a:t>
            </a:r>
            <a:endParaRPr lang="es-ES_tradnl" sz="2100" i="1" dirty="0"/>
          </a:p>
        </p:txBody>
      </p:sp>
      <p:sp>
        <p:nvSpPr>
          <p:cNvPr id="20" name="CuadroTexto 19"/>
          <p:cNvSpPr txBox="1"/>
          <p:nvPr/>
        </p:nvSpPr>
        <p:spPr>
          <a:xfrm>
            <a:off x="6289755" y="4658446"/>
            <a:ext cx="270409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i="1" dirty="0"/>
              <a:t>“Alta calidad con una gran historia detrás. Amigable. Valiosa”</a:t>
            </a:r>
            <a:endParaRPr lang="es-ES_tradnl" sz="2100" i="1" dirty="0"/>
          </a:p>
        </p:txBody>
      </p:sp>
      <p:sp>
        <p:nvSpPr>
          <p:cNvPr id="21" name="Rectángulo 20"/>
          <p:cNvSpPr/>
          <p:nvPr/>
        </p:nvSpPr>
        <p:spPr>
          <a:xfrm rot="20156324">
            <a:off x="7970478" y="1284992"/>
            <a:ext cx="1105776" cy="392415"/>
          </a:xfrm>
          <a:prstGeom prst="rect">
            <a:avLst/>
          </a:prstGeom>
          <a:solidFill>
            <a:schemeClr val="accent2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RELATO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2521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4010346" y="1111421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GRUPO A</a:t>
            </a:r>
            <a:endParaRPr lang="es-ES" sz="2400" dirty="0"/>
          </a:p>
        </p:txBody>
      </p:sp>
      <p:cxnSp>
        <p:nvCxnSpPr>
          <p:cNvPr id="6" name="Conector recto 5"/>
          <p:cNvCxnSpPr/>
          <p:nvPr/>
        </p:nvCxnSpPr>
        <p:spPr>
          <a:xfrm>
            <a:off x="6085117" y="857250"/>
            <a:ext cx="0" cy="4691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6699191" y="1111421"/>
            <a:ext cx="134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GRUPO B</a:t>
            </a:r>
            <a:endParaRPr lang="es-ES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92001" y="2903768"/>
            <a:ext cx="3251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¿QUÉ PRECIO PAGARÍAS </a:t>
            </a:r>
          </a:p>
          <a:p>
            <a:r>
              <a:rPr lang="ca-ES" sz="2400" dirty="0"/>
              <a:t>COMO MÁXIMO?</a:t>
            </a:r>
            <a:endParaRPr lang="es-ES" sz="2400" dirty="0"/>
          </a:p>
        </p:txBody>
      </p:sp>
      <p:sp>
        <p:nvSpPr>
          <p:cNvPr id="21" name="Rectángulo 20"/>
          <p:cNvSpPr/>
          <p:nvPr/>
        </p:nvSpPr>
        <p:spPr>
          <a:xfrm rot="20156324">
            <a:off x="7970478" y="1284992"/>
            <a:ext cx="1105776" cy="392415"/>
          </a:xfrm>
          <a:prstGeom prst="rect">
            <a:avLst/>
          </a:prstGeom>
          <a:solidFill>
            <a:schemeClr val="accent2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RELATO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6732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4010346" y="1111421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GRUPO A</a:t>
            </a:r>
            <a:endParaRPr lang="es-ES" sz="2400" dirty="0"/>
          </a:p>
        </p:txBody>
      </p:sp>
      <p:cxnSp>
        <p:nvCxnSpPr>
          <p:cNvPr id="6" name="Conector recto 5"/>
          <p:cNvCxnSpPr/>
          <p:nvPr/>
        </p:nvCxnSpPr>
        <p:spPr>
          <a:xfrm>
            <a:off x="6085117" y="857250"/>
            <a:ext cx="0" cy="4691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6699191" y="1111421"/>
            <a:ext cx="134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GRUPO B</a:t>
            </a:r>
            <a:endParaRPr lang="es-ES" sz="2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92001" y="2903768"/>
            <a:ext cx="3251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/>
              <a:t>¿QUÉ PRECIO PAGARÍAS </a:t>
            </a:r>
          </a:p>
          <a:p>
            <a:r>
              <a:rPr lang="ca-ES" sz="2400" dirty="0"/>
              <a:t>COMO MÁXIMO?</a:t>
            </a:r>
            <a:endParaRPr lang="es-ES" sz="2400" dirty="0"/>
          </a:p>
        </p:txBody>
      </p:sp>
      <p:sp>
        <p:nvSpPr>
          <p:cNvPr id="21" name="Rectángulo 20"/>
          <p:cNvSpPr/>
          <p:nvPr/>
        </p:nvSpPr>
        <p:spPr>
          <a:xfrm rot="20156324">
            <a:off x="7970478" y="1284992"/>
            <a:ext cx="1105776" cy="392415"/>
          </a:xfrm>
          <a:prstGeom prst="rect">
            <a:avLst/>
          </a:prstGeom>
          <a:solidFill>
            <a:schemeClr val="accent2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RELATO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3754596" y="2996101"/>
            <a:ext cx="21714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i="1" dirty="0"/>
              <a:t>“De 10 a 30 euros la unidad”</a:t>
            </a:r>
            <a:endParaRPr lang="es-ES_tradnl" sz="2100" i="1" dirty="0"/>
          </a:p>
        </p:txBody>
      </p:sp>
      <p:sp>
        <p:nvSpPr>
          <p:cNvPr id="23" name="CuadroTexto 22"/>
          <p:cNvSpPr txBox="1"/>
          <p:nvPr/>
        </p:nvSpPr>
        <p:spPr>
          <a:xfrm>
            <a:off x="6492686" y="2985235"/>
            <a:ext cx="21714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i="1" dirty="0"/>
              <a:t>“De 20 a 50 euros la unidad”</a:t>
            </a:r>
            <a:endParaRPr lang="es-ES_tradnl" sz="2100" i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5596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es-ES" sz="2400"/>
              <a:t>La historia logró que los consumidores:</a:t>
            </a:r>
            <a:endParaRPr lang="es-ES" sz="2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628650" y="2629316"/>
            <a:ext cx="75226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Mejoraran su experiencia de consumo</a:t>
            </a:r>
          </a:p>
          <a:p>
            <a:endParaRPr lang="es-ES" sz="3600" dirty="0"/>
          </a:p>
          <a:p>
            <a:r>
              <a:rPr lang="es-ES" sz="3600" dirty="0"/>
              <a:t>Aumentaran su disposición a pagar más por el producto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4146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tarta, árbol, colorido, decorado&#10;&#10;Descripción generada con confianza muy alt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1" b="22813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>
              <a:lumMod val="50000"/>
              <a:lumOff val="50000"/>
              <a:alpha val="5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3" name="CuadroTexto 2"/>
          <p:cNvSpPr txBox="1"/>
          <p:nvPr/>
        </p:nvSpPr>
        <p:spPr>
          <a:xfrm>
            <a:off x="1021325" y="1800665"/>
            <a:ext cx="7363019" cy="286232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FFFF00"/>
                </a:solidFill>
              </a:rPr>
              <a:t>“Brindar la mayor </a:t>
            </a:r>
            <a:r>
              <a:rPr lang="es-ES" sz="3600" b="1" dirty="0">
                <a:solidFill>
                  <a:srgbClr val="FFFF00"/>
                </a:solidFill>
              </a:rPr>
              <a:t>diversión</a:t>
            </a:r>
            <a:r>
              <a:rPr lang="es-ES" sz="3600" dirty="0">
                <a:solidFill>
                  <a:srgbClr val="FFFF00"/>
                </a:solidFill>
              </a:rPr>
              <a:t> y </a:t>
            </a:r>
            <a:r>
              <a:rPr lang="es-ES" sz="3600" b="1" dirty="0">
                <a:solidFill>
                  <a:srgbClr val="FFFF00"/>
                </a:solidFill>
              </a:rPr>
              <a:t>entretenimiento</a:t>
            </a:r>
            <a:r>
              <a:rPr lang="es-ES" sz="3600" dirty="0">
                <a:solidFill>
                  <a:srgbClr val="FFFF00"/>
                </a:solidFill>
              </a:rPr>
              <a:t> </a:t>
            </a:r>
            <a:r>
              <a:rPr lang="es-ES" sz="3600" b="1" dirty="0">
                <a:solidFill>
                  <a:srgbClr val="FFFF00"/>
                </a:solidFill>
              </a:rPr>
              <a:t>saludables</a:t>
            </a:r>
            <a:r>
              <a:rPr lang="es-ES" sz="3600" dirty="0">
                <a:solidFill>
                  <a:srgbClr val="FFFF00"/>
                </a:solidFill>
              </a:rPr>
              <a:t> y </a:t>
            </a:r>
            <a:r>
              <a:rPr lang="es-ES" sz="3600" b="1" dirty="0">
                <a:solidFill>
                  <a:srgbClr val="FFFF00"/>
                </a:solidFill>
              </a:rPr>
              <a:t>seguros </a:t>
            </a:r>
            <a:r>
              <a:rPr lang="es-ES" sz="3600" dirty="0">
                <a:solidFill>
                  <a:srgbClr val="FFFF00"/>
                </a:solidFill>
              </a:rPr>
              <a:t>a todos los miembros de la familia”</a:t>
            </a:r>
          </a:p>
          <a:p>
            <a:endParaRPr lang="es-ES" sz="3600" dirty="0">
              <a:solidFill>
                <a:schemeClr val="bg1"/>
              </a:solidFill>
            </a:endParaRPr>
          </a:p>
          <a:p>
            <a:r>
              <a:rPr lang="es-ES" sz="3600" dirty="0">
                <a:solidFill>
                  <a:srgbClr val="FFFF00"/>
                </a:solidFill>
              </a:rPr>
              <a:t>“Hacer que la compañía sea </a:t>
            </a:r>
            <a:r>
              <a:rPr lang="es-ES" sz="3600" b="1" dirty="0">
                <a:solidFill>
                  <a:srgbClr val="FFFF00"/>
                </a:solidFill>
              </a:rPr>
              <a:t>rentable</a:t>
            </a:r>
            <a:r>
              <a:rPr lang="es-ES" sz="3600" dirty="0">
                <a:solidFill>
                  <a:srgbClr val="FFFF00"/>
                </a:solidFill>
              </a:rPr>
              <a:t>”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33804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es-ES" sz="2400" dirty="0"/>
              <a:t>¿Se puede trasladar el ejemplo a otros sectores?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28650" y="2629316"/>
            <a:ext cx="7522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Respuesta: Sí</a:t>
            </a:r>
          </a:p>
          <a:p>
            <a:endParaRPr lang="es-ES" sz="3600" dirty="0"/>
          </a:p>
        </p:txBody>
      </p:sp>
      <p:sp>
        <p:nvSpPr>
          <p:cNvPr id="4" name="CuadroTexto 3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35727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51765" t="25870" r="28676" b="54774"/>
          <a:stretch/>
        </p:blipFill>
        <p:spPr>
          <a:xfrm>
            <a:off x="2030505" y="1704414"/>
            <a:ext cx="2755196" cy="153296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21024" y="5668401"/>
            <a:ext cx="8467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Extraída de: </a:t>
            </a:r>
            <a:r>
              <a:rPr lang="es-ES" sz="900" dirty="0">
                <a:hlinkClick r:id="rId3"/>
              </a:rPr>
              <a:t>https://www.elcorteingles.es/supermercado/sm2/es_ES/010973/supermarket/bebidas/bebidas-y-zumos/agua-y-soda/agua-mineral-sin-gas/0110118630000141___?publicNav=true</a:t>
            </a:r>
            <a:r>
              <a:rPr lang="es-ES" sz="900" dirty="0"/>
              <a:t> </a:t>
            </a:r>
          </a:p>
        </p:txBody>
      </p:sp>
      <p:pic>
        <p:nvPicPr>
          <p:cNvPr id="1028" name="Picture 4" descr="Resultado de imagen de logo el corte ingl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20" y="1461807"/>
            <a:ext cx="1878251" cy="48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sultado de imagen de agua mineral aquare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6" r="28476"/>
          <a:stretch/>
        </p:blipFill>
        <p:spPr bwMode="auto">
          <a:xfrm>
            <a:off x="417353" y="1264583"/>
            <a:ext cx="1845114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/>
          <a:srcRect l="60588" t="35025" r="14118" b="36465"/>
          <a:stretch/>
        </p:blipFill>
        <p:spPr>
          <a:xfrm>
            <a:off x="2144981" y="1679759"/>
            <a:ext cx="3461276" cy="219348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7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77515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371726" y="2858599"/>
            <a:ext cx="3843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/>
              <a:t>¡</a:t>
            </a:r>
            <a:r>
              <a:rPr lang="es-ES" sz="6000" dirty="0"/>
              <a:t>GRACIAS!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787159"/>
            <a:ext cx="78867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Mi primera palabra es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67102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 descr="Agua sin gas Vo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2" r="30882"/>
          <a:stretch/>
        </p:blipFill>
        <p:spPr bwMode="auto">
          <a:xfrm>
            <a:off x="578223" y="1048871"/>
            <a:ext cx="174811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51765" t="25870" r="28676" b="54774"/>
          <a:stretch/>
        </p:blipFill>
        <p:spPr>
          <a:xfrm>
            <a:off x="2030505" y="1704414"/>
            <a:ext cx="2755196" cy="153296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21024" y="5620871"/>
            <a:ext cx="45031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00" dirty="0"/>
              <a:t>Extraída de: </a:t>
            </a:r>
            <a:r>
              <a:rPr lang="es-ES" sz="900" dirty="0">
                <a:hlinkClick r:id="rId4"/>
              </a:rPr>
              <a:t>https://www.elcorteingles.es/club-del-gourmet/A10109167-agua-sin-gas-voss/</a:t>
            </a:r>
            <a:r>
              <a:rPr lang="es-ES" sz="900" dirty="0"/>
              <a:t> 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913448" y="3008780"/>
            <a:ext cx="3240741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50" dirty="0"/>
              <a:t>La pureza del agua se define en parte por el nivel de minerales encontrados una vez embotellada, lo que se conoce como TDS (Total </a:t>
            </a:r>
            <a:r>
              <a:rPr lang="es-ES" sz="1350" dirty="0" err="1"/>
              <a:t>Dissolved</a:t>
            </a:r>
            <a:r>
              <a:rPr lang="es-ES" sz="1350" dirty="0"/>
              <a:t> </a:t>
            </a:r>
            <a:r>
              <a:rPr lang="es-ES" sz="1350" dirty="0" err="1"/>
              <a:t>Solids</a:t>
            </a:r>
            <a:r>
              <a:rPr lang="es-ES" sz="1350" dirty="0"/>
              <a:t>). Es el agua elegida por un gran número de </a:t>
            </a:r>
            <a:r>
              <a:rPr lang="es-ES" sz="1350" i="1" dirty="0" err="1"/>
              <a:t>celebrities</a:t>
            </a:r>
            <a:r>
              <a:rPr lang="es-ES" sz="1350" dirty="0"/>
              <a:t>, chefs y amantes del vino en todo el mundo.</a:t>
            </a:r>
          </a:p>
          <a:p>
            <a:r>
              <a:rPr lang="es-ES" sz="1350" dirty="0"/>
              <a:t>El agua VOSS es sinónimo de producto ultra premium, como indican su distribución exclusiva en restaurantes y hoteles de alto standing así como tiendas gourmet seleccionadas.</a:t>
            </a:r>
          </a:p>
        </p:txBody>
      </p:sp>
      <p:pic>
        <p:nvPicPr>
          <p:cNvPr id="10" name="Picture 4" descr="Resultado de imagen de logo el corte ingl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220" y="1461807"/>
            <a:ext cx="1878251" cy="48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6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2540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7502" y="4500563"/>
            <a:ext cx="2791492" cy="800100"/>
          </a:xfrm>
          <a:prstGeom prst="rect">
            <a:avLst/>
          </a:prstGeom>
          <a:noFill/>
          <a:ln w="174625" cap="sq" cmpd="thinThick">
            <a:noFill/>
            <a:miter lim="800000"/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r"/>
            <a:r>
              <a:rPr lang="es-ES" sz="2100" dirty="0">
                <a:solidFill>
                  <a:srgbClr val="FFFF00"/>
                </a:solidFill>
              </a:rPr>
              <a:t>2. Por qué funcionan las historias</a:t>
            </a:r>
          </a:p>
        </p:txBody>
      </p:sp>
      <p:pic>
        <p:nvPicPr>
          <p:cNvPr id="14341" name="Picture 2" descr="Epilepsia, Convulsión, Accidente Cerebrovascular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2" b="11971"/>
          <a:stretch/>
        </p:blipFill>
        <p:spPr bwMode="auto">
          <a:xfrm flipH="1">
            <a:off x="15" y="857257"/>
            <a:ext cx="91439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92907" y="4845180"/>
            <a:ext cx="8408194" cy="55862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solidFill>
                  <a:srgbClr val="FFFF00"/>
                </a:solidFill>
              </a:rPr>
              <a:t>2. ¿POR QUÉ FUNCIONAN LAS HISTORIAS?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3361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-3572" y="4386262"/>
            <a:ext cx="9144000" cy="161448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16386" name="Picture 2" descr="Neandertales, Prehistórico, Montañas, Animales, Paisaj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9" b="1"/>
          <a:stretch/>
        </p:blipFill>
        <p:spPr bwMode="auto">
          <a:xfrm>
            <a:off x="-3572" y="857250"/>
            <a:ext cx="9144000" cy="398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2907" y="5226180"/>
            <a:ext cx="8408194" cy="558627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s-ES" sz="2800" b="1" dirty="0">
                <a:solidFill>
                  <a:srgbClr val="FFFF00"/>
                </a:solidFill>
              </a:rPr>
              <a:t>El ser humano está programado para el relato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8679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b="16633"/>
          <a:stretch/>
        </p:blipFill>
        <p:spPr>
          <a:xfrm>
            <a:off x="791328" y="914891"/>
            <a:ext cx="7724022" cy="4143438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4417255" y="835672"/>
            <a:ext cx="4558987" cy="500137"/>
          </a:xfrm>
          <a:prstGeom prst="rect">
            <a:avLst/>
          </a:prstGeom>
          <a:solidFill>
            <a:schemeClr val="accent2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MI CEREBRO, ANTE UN DATO</a:t>
            </a:r>
          </a:p>
        </p:txBody>
      </p:sp>
      <p:sp>
        <p:nvSpPr>
          <p:cNvPr id="2" name="Elipse 1"/>
          <p:cNvSpPr/>
          <p:nvPr/>
        </p:nvSpPr>
        <p:spPr>
          <a:xfrm>
            <a:off x="5697416" y="2722841"/>
            <a:ext cx="274320" cy="2743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5" name="Elipse 4"/>
          <p:cNvSpPr/>
          <p:nvPr/>
        </p:nvSpPr>
        <p:spPr>
          <a:xfrm>
            <a:off x="7341578" y="2900626"/>
            <a:ext cx="274320" cy="2743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7" name="CuadroTexto 6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4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7894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00" y="857250"/>
            <a:ext cx="8078601" cy="519827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248443" y="751264"/>
            <a:ext cx="4727799" cy="500137"/>
          </a:xfrm>
          <a:prstGeom prst="rect">
            <a:avLst/>
          </a:prstGeom>
          <a:solidFill>
            <a:schemeClr val="accent2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MI CEREBRO, ANTE UN RELATO</a:t>
            </a:r>
          </a:p>
        </p:txBody>
      </p:sp>
      <p:sp>
        <p:nvSpPr>
          <p:cNvPr id="7" name="Elipse 6"/>
          <p:cNvSpPr/>
          <p:nvPr/>
        </p:nvSpPr>
        <p:spPr>
          <a:xfrm>
            <a:off x="7362680" y="2879524"/>
            <a:ext cx="274320" cy="2743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8" name="Elipse 7"/>
          <p:cNvSpPr/>
          <p:nvPr/>
        </p:nvSpPr>
        <p:spPr>
          <a:xfrm>
            <a:off x="6559061" y="2856663"/>
            <a:ext cx="274320" cy="2743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0" name="Elipse 9"/>
          <p:cNvSpPr/>
          <p:nvPr/>
        </p:nvSpPr>
        <p:spPr>
          <a:xfrm>
            <a:off x="5755442" y="2876006"/>
            <a:ext cx="274320" cy="2743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1" name="Elipse 10"/>
          <p:cNvSpPr/>
          <p:nvPr/>
        </p:nvSpPr>
        <p:spPr>
          <a:xfrm>
            <a:off x="5215595" y="3085263"/>
            <a:ext cx="274320" cy="2743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2" name="Elipse 11"/>
          <p:cNvSpPr/>
          <p:nvPr/>
        </p:nvSpPr>
        <p:spPr>
          <a:xfrm>
            <a:off x="5625322" y="3832610"/>
            <a:ext cx="274320" cy="2743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3" name="Elipse 12"/>
          <p:cNvSpPr/>
          <p:nvPr/>
        </p:nvSpPr>
        <p:spPr>
          <a:xfrm>
            <a:off x="6763049" y="3545980"/>
            <a:ext cx="274320" cy="2743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4" name="Elipse 13"/>
          <p:cNvSpPr/>
          <p:nvPr/>
        </p:nvSpPr>
        <p:spPr>
          <a:xfrm>
            <a:off x="6771839" y="2151521"/>
            <a:ext cx="274320" cy="2743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5" name="Elipse 14"/>
          <p:cNvSpPr/>
          <p:nvPr/>
        </p:nvSpPr>
        <p:spPr>
          <a:xfrm>
            <a:off x="6274193" y="2139209"/>
            <a:ext cx="274320" cy="27432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7" name="CuadroTexto 16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84450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es-ES" sz="2400" dirty="0"/>
              <a:t>Jerome Bruner (1915 – 2016)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28650" y="2629316"/>
            <a:ext cx="75226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Psicología Cognitiva</a:t>
            </a:r>
          </a:p>
          <a:p>
            <a:endParaRPr lang="es-ES" sz="3600" dirty="0"/>
          </a:p>
          <a:p>
            <a:r>
              <a:rPr lang="es-ES" sz="3600" dirty="0"/>
              <a:t>“Una historia se recuerda 22 veces mejor que un dato”</a:t>
            </a:r>
          </a:p>
        </p:txBody>
      </p:sp>
      <p:pic>
        <p:nvPicPr>
          <p:cNvPr id="1026" name="Picture 2" descr="Jerome Bruner 19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594" y="1387046"/>
            <a:ext cx="1541073" cy="227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3708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es-ES" sz="2400" dirty="0"/>
              <a:t>La palabra convence, pero el ejemplo arrastra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28650" y="2629316"/>
            <a:ext cx="75226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Si quieren convencer a alguien de algo, ofrézcanle datos</a:t>
            </a:r>
          </a:p>
          <a:p>
            <a:endParaRPr lang="es-ES" sz="3600" dirty="0"/>
          </a:p>
          <a:p>
            <a:r>
              <a:rPr lang="es-ES" sz="3600" dirty="0"/>
              <a:t>Si quieren que, además, actúe ofrézcanle emociones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5738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6548" t="42325" r="40714" b="24690"/>
          <a:stretch/>
        </p:blipFill>
        <p:spPr>
          <a:xfrm>
            <a:off x="657225" y="1173093"/>
            <a:ext cx="8001000" cy="453225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57225" y="5537712"/>
            <a:ext cx="77831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b="1" dirty="0"/>
              <a:t>Fuente: </a:t>
            </a:r>
            <a:r>
              <a:rPr lang="en-GB" sz="1050" dirty="0"/>
              <a:t>Small, D.A.; </a:t>
            </a:r>
            <a:r>
              <a:rPr lang="en-GB" sz="1050" dirty="0" err="1"/>
              <a:t>Loewenstein</a:t>
            </a:r>
            <a:r>
              <a:rPr lang="en-GB" sz="1050" dirty="0"/>
              <a:t>, G. y </a:t>
            </a:r>
            <a:r>
              <a:rPr lang="en-GB" sz="1050" dirty="0" err="1"/>
              <a:t>Slovic</a:t>
            </a:r>
            <a:r>
              <a:rPr lang="en-GB" sz="1050" dirty="0"/>
              <a:t>, P. (2006): “Sympathy and callousness: The impact of deliberative thought on donations to identifiable and statistical victims”, </a:t>
            </a:r>
            <a:r>
              <a:rPr lang="en-GB" sz="1050" dirty="0" err="1"/>
              <a:t>en</a:t>
            </a:r>
            <a:r>
              <a:rPr lang="en-GB" sz="1050" dirty="0"/>
              <a:t> Organizational </a:t>
            </a:r>
            <a:r>
              <a:rPr lang="en-GB" sz="1050" dirty="0" err="1"/>
              <a:t>Behavior</a:t>
            </a:r>
            <a:r>
              <a:rPr lang="en-GB" sz="1050" dirty="0"/>
              <a:t> and Human Decision Processes, 102 (2007) pp 143-153</a:t>
            </a:r>
            <a:endParaRPr lang="ca-ES" sz="1050" dirty="0"/>
          </a:p>
        </p:txBody>
      </p:sp>
      <p:sp>
        <p:nvSpPr>
          <p:cNvPr id="8" name="Rectángulo 7"/>
          <p:cNvSpPr/>
          <p:nvPr/>
        </p:nvSpPr>
        <p:spPr>
          <a:xfrm rot="20156324">
            <a:off x="4312877" y="1024277"/>
            <a:ext cx="1105776" cy="392415"/>
          </a:xfrm>
          <a:prstGeom prst="rect">
            <a:avLst/>
          </a:prstGeom>
          <a:solidFill>
            <a:schemeClr val="accent2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RELATO</a:t>
            </a:r>
          </a:p>
        </p:txBody>
      </p:sp>
      <p:sp>
        <p:nvSpPr>
          <p:cNvPr id="9" name="Rectángulo 8"/>
          <p:cNvSpPr/>
          <p:nvPr/>
        </p:nvSpPr>
        <p:spPr>
          <a:xfrm rot="1690283">
            <a:off x="2184038" y="2277184"/>
            <a:ext cx="1105776" cy="392415"/>
          </a:xfrm>
          <a:prstGeom prst="rect">
            <a:avLst/>
          </a:prstGeom>
          <a:solidFill>
            <a:schemeClr val="accent2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ca-E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</a:t>
            </a:r>
            <a:r>
              <a:rPr lang="es-E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ATOS</a:t>
            </a:r>
          </a:p>
        </p:txBody>
      </p:sp>
      <p:sp>
        <p:nvSpPr>
          <p:cNvPr id="10" name="Rectángulo 9"/>
          <p:cNvSpPr/>
          <p:nvPr/>
        </p:nvSpPr>
        <p:spPr>
          <a:xfrm rot="20156324">
            <a:off x="6620598" y="1681612"/>
            <a:ext cx="1105776" cy="715581"/>
          </a:xfrm>
          <a:prstGeom prst="rect">
            <a:avLst/>
          </a:prstGeom>
          <a:solidFill>
            <a:schemeClr val="accent2"/>
          </a:solidFill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2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DATOS + RELATO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88856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ombillas De Luz, Elegido, Bombilla, Éxito, Luz, Grup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92907" y="4845180"/>
            <a:ext cx="8408194" cy="55862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solidFill>
                  <a:srgbClr val="FFFF00"/>
                </a:solidFill>
              </a:rPr>
              <a:t>3. ¿DE DÓNDE OBTENEMOS LAS HISTORIAS?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20935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es-ES" sz="2400" dirty="0"/>
              <a:t>La historia de la compañía o la marca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28650" y="2629316"/>
            <a:ext cx="75226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Desde la creación al día de hoy</a:t>
            </a:r>
          </a:p>
          <a:p>
            <a:endParaRPr lang="es-ES" sz="3600" dirty="0"/>
          </a:p>
          <a:p>
            <a:r>
              <a:rPr lang="es-ES" sz="3600" dirty="0"/>
              <a:t>Transmisión eficaz de los valores corporativos: seguridad, fantasía, innovación…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3943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foto, interior&#10;&#10;Descripción generada con confianza muy al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4012" y="-1529787"/>
            <a:ext cx="9078126" cy="12137702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 descr="Imagen que contiene exterior, suelo, árbol, niño&#10;&#10;Descripción generada con confianza muy alt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1823" y="995911"/>
            <a:ext cx="4040945" cy="5133428"/>
          </a:xfrm>
          <a:prstGeom prst="rect">
            <a:avLst/>
          </a:prstGeom>
        </p:spPr>
      </p:pic>
      <p:pic>
        <p:nvPicPr>
          <p:cNvPr id="7" name="Imagen 6" descr="Imagen que contiene persona, cielo, exterior, hombre&#10;&#10;Descripción generada con confianza muy alta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2"/>
          <a:stretch/>
        </p:blipFill>
        <p:spPr>
          <a:xfrm>
            <a:off x="2649122" y="39245"/>
            <a:ext cx="4410359" cy="4172043"/>
          </a:xfrm>
          <a:prstGeom prst="rect">
            <a:avLst/>
          </a:prstGeom>
        </p:spPr>
      </p:pic>
      <p:pic>
        <p:nvPicPr>
          <p:cNvPr id="11" name="Imagen 10" descr="Imagen que contiene persona, exterior, árbol, hombre&#10;&#10;Descripción generada con confianza muy alt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425" y="867323"/>
            <a:ext cx="2893219" cy="51435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6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847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cielo, exterior, árbol, suelo&#10;&#10;Descripción generada con confianza muy alt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6" b="13144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2907" y="4845180"/>
            <a:ext cx="8408194" cy="558627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solidFill>
                  <a:srgbClr val="FFFF00"/>
                </a:solidFill>
              </a:rPr>
              <a:t>LEGOLAND transmite la historia de LEGO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46189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es-ES" sz="2400" dirty="0"/>
              <a:t>La historia de los fundadores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28650" y="2629315"/>
            <a:ext cx="75226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Cómo superaron dificultades y retos</a:t>
            </a:r>
          </a:p>
          <a:p>
            <a:endParaRPr lang="es-ES" sz="3600" dirty="0"/>
          </a:p>
          <a:p>
            <a:r>
              <a:rPr lang="es-ES" sz="3600" dirty="0"/>
              <a:t>Qué aprendieron en el camino</a:t>
            </a:r>
          </a:p>
          <a:p>
            <a:endParaRPr lang="es-ES" sz="3600" dirty="0"/>
          </a:p>
          <a:p>
            <a:r>
              <a:rPr lang="es-ES" sz="3600" dirty="0"/>
              <a:t>Qué legado dejaron a la posteridad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21162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texto, libro&#10;&#10;Descripción generada con confianza muy alt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4875"/>
            <a:ext cx="5293523" cy="3647693"/>
          </a:xfrm>
          <a:prstGeom prst="rect">
            <a:avLst/>
          </a:prstGeom>
        </p:spPr>
      </p:pic>
      <p:pic>
        <p:nvPicPr>
          <p:cNvPr id="8" name="Imagen 7" descr="Imagen que contiene exterior, persona, edificio, hombre&#10;&#10;Descripción generada con confianza muy alt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034" y="867204"/>
            <a:ext cx="4074966" cy="513354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2907" y="4845180"/>
            <a:ext cx="8408194" cy="558627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s-ES" sz="2800" b="1" dirty="0">
                <a:solidFill>
                  <a:srgbClr val="FFFF00"/>
                </a:solidFill>
              </a:rPr>
              <a:t>Walt Disney fue un fundador del que todos sabemos algo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2338" y="4319919"/>
            <a:ext cx="3345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By Walt Disney - Photographed from the original ad, Public Domain, https://commons.wikimedia.org/w/index.php?curid=39137153</a:t>
            </a:r>
            <a:endParaRPr lang="es-ES" sz="900" dirty="0"/>
          </a:p>
        </p:txBody>
      </p:sp>
      <p:sp>
        <p:nvSpPr>
          <p:cNvPr id="6" name="CuadroTexto 5"/>
          <p:cNvSpPr txBox="1"/>
          <p:nvPr/>
        </p:nvSpPr>
        <p:spPr>
          <a:xfrm>
            <a:off x="269548" y="5769919"/>
            <a:ext cx="426591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/>
              <a:t>Agence de presse Meurisse [Public </a:t>
            </a:r>
            <a:r>
              <a:rPr lang="fr-FR" sz="900" dirty="0" err="1"/>
              <a:t>domain</a:t>
            </a:r>
            <a:r>
              <a:rPr lang="fr-FR" sz="900" dirty="0"/>
              <a:t> or Public </a:t>
            </a:r>
            <a:r>
              <a:rPr lang="fr-FR" sz="900" dirty="0" err="1"/>
              <a:t>domain</a:t>
            </a:r>
            <a:r>
              <a:rPr lang="fr-FR" sz="900" dirty="0"/>
              <a:t>], via </a:t>
            </a:r>
            <a:r>
              <a:rPr lang="fr-FR" sz="900" dirty="0" err="1"/>
              <a:t>Wikimedia</a:t>
            </a:r>
            <a:r>
              <a:rPr lang="fr-FR" sz="900" dirty="0"/>
              <a:t> Commons</a:t>
            </a:r>
            <a:endParaRPr lang="es-ES" sz="900" dirty="0"/>
          </a:p>
        </p:txBody>
      </p:sp>
      <p:sp>
        <p:nvSpPr>
          <p:cNvPr id="7" name="CuadroTexto 6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4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12940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es-ES" sz="2400" dirty="0"/>
              <a:t>La historia de producto/servicio/atracción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28650" y="2629315"/>
            <a:ext cx="75226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Cómo se desarrolló</a:t>
            </a:r>
          </a:p>
          <a:p>
            <a:endParaRPr lang="es-ES" sz="3600" dirty="0"/>
          </a:p>
          <a:p>
            <a:r>
              <a:rPr lang="es-ES" sz="3600" dirty="0"/>
              <a:t>Qué lo hace ser único</a:t>
            </a:r>
          </a:p>
          <a:p>
            <a:endParaRPr lang="es-ES" sz="3600" dirty="0"/>
          </a:p>
          <a:p>
            <a:r>
              <a:rPr lang="es-ES" sz="3600" dirty="0"/>
              <a:t>Cómo lo disfruta la gente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03292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CopitoDeNieveGorilaAlbinoZooBarcelon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9" b="5460"/>
          <a:stretch/>
        </p:blipFill>
        <p:spPr bwMode="auto">
          <a:xfrm>
            <a:off x="15" y="857257"/>
            <a:ext cx="91439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2907" y="4845180"/>
            <a:ext cx="8408194" cy="558627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200" b="1" dirty="0">
                <a:solidFill>
                  <a:srgbClr val="FFFF00"/>
                </a:solidFill>
              </a:rPr>
              <a:t>COPITO DE NIEVE fue único para el Zoo de Barcelona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08483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es-ES" sz="2400" dirty="0"/>
              <a:t>La historia del consumidor/usuario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28650" y="2629315"/>
            <a:ext cx="75226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Qué relación tiene el usuario con el servicio</a:t>
            </a:r>
          </a:p>
          <a:p>
            <a:endParaRPr lang="es-ES" sz="3600" dirty="0"/>
          </a:p>
          <a:p>
            <a:r>
              <a:rPr lang="es-ES" sz="3600" dirty="0"/>
              <a:t>Mayor credibilidad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63060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4" descr="Imagen que contiene persona, exterior, edificio&#10;&#10;Descripción generada con confianza muy alt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" b="14231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2907" y="4845180"/>
            <a:ext cx="8408194" cy="558627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solidFill>
                  <a:srgbClr val="FFFF00"/>
                </a:solidFill>
              </a:rPr>
              <a:t>No dejen de preguntarle al consumidor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7274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es-ES" sz="2400" dirty="0"/>
              <a:t>La historia del empleado/a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28650" y="2629316"/>
            <a:ext cx="75226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Atraen (cuentan cosas desconocidas)</a:t>
            </a:r>
          </a:p>
          <a:p>
            <a:endParaRPr lang="es-ES" sz="3600" dirty="0"/>
          </a:p>
          <a:p>
            <a:r>
              <a:rPr lang="es-ES" sz="3600" dirty="0"/>
              <a:t>Transmiten cultura corporativa: “</a:t>
            </a:r>
            <a:r>
              <a:rPr lang="es-ES" sz="3600" i="1" dirty="0"/>
              <a:t>cómo hacemos lo que hacemos</a:t>
            </a:r>
            <a:r>
              <a:rPr lang="es-ES" sz="3600" dirty="0"/>
              <a:t>”</a:t>
            </a:r>
          </a:p>
          <a:p>
            <a:endParaRPr lang="es-ES" sz="3600" dirty="0"/>
          </a:p>
          <a:p>
            <a:r>
              <a:rPr lang="es-ES" sz="3600" dirty="0"/>
              <a:t>Son creíbles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4477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una, Estrella, Artesanos, Fondo De Pantalla, Wallpap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3"/>
          <a:stretch/>
        </p:blipFill>
        <p:spPr bwMode="auto">
          <a:xfrm>
            <a:off x="15" y="857257"/>
            <a:ext cx="91439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2907" y="4845180"/>
            <a:ext cx="8408194" cy="558627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s-ES" sz="3200" b="1" dirty="0">
                <a:solidFill>
                  <a:srgbClr val="FFFF00"/>
                </a:solidFill>
              </a:rPr>
              <a:t>¿Alguna vez les preguntaron a ELLOS?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29661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28738" y="4798043"/>
            <a:ext cx="6650259" cy="581201"/>
          </a:xfrm>
          <a:noFill/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3000" dirty="0" err="1">
                <a:solidFill>
                  <a:srgbClr val="FFFF00"/>
                </a:solidFill>
              </a:rPr>
              <a:t>SirWillow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decidió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hablar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por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su</a:t>
            </a:r>
            <a:r>
              <a:rPr lang="en-US" sz="3000" dirty="0">
                <a:solidFill>
                  <a:srgbClr val="FFFF00"/>
                </a:solidFill>
              </a:rPr>
              <a:t> </a:t>
            </a:r>
            <a:r>
              <a:rPr lang="en-US" sz="3000" dirty="0" err="1">
                <a:solidFill>
                  <a:srgbClr val="FFFF00"/>
                </a:solidFill>
              </a:rPr>
              <a:t>cuenta</a:t>
            </a:r>
            <a:endParaRPr lang="en-US" sz="3000" dirty="0">
              <a:solidFill>
                <a:srgbClr val="FFFF00"/>
              </a:solidFill>
            </a:endParaRPr>
          </a:p>
        </p:txBody>
      </p:sp>
      <p:pic>
        <p:nvPicPr>
          <p:cNvPr id="5125" name="Picture 2" descr="https://scontent.fmad3-4.fna.fbcdn.net/v/t31.0-8/13403775_553661744814064_2191543570235640544_o.jpg?oh=b4ce38ad24d4b2f66115ff610f45b3c7&amp;oe=59BBFC6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" y="857257"/>
            <a:ext cx="91439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120870" y="1062929"/>
            <a:ext cx="27249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>
                <a:highlight>
                  <a:srgbClr val="FFFF00"/>
                </a:highlight>
              </a:rPr>
              <a:t>https://www.patreon.com/sirwillow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946677" y="4804330"/>
            <a:ext cx="5275227" cy="1077218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FFFF00"/>
                </a:solidFill>
              </a:rPr>
              <a:t>SIR WILLOW</a:t>
            </a:r>
          </a:p>
          <a:p>
            <a:r>
              <a:rPr lang="es-ES" sz="3200" dirty="0">
                <a:solidFill>
                  <a:srgbClr val="FFFF00"/>
                </a:solidFill>
              </a:rPr>
              <a:t>22.000 Seguidores en YouTube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8502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rena, Huellas De Pies, Imprime, Caminar, Huell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5"/>
          <a:stretch/>
        </p:blipFill>
        <p:spPr bwMode="auto">
          <a:xfrm>
            <a:off x="15" y="857257"/>
            <a:ext cx="91439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2907" y="4845180"/>
            <a:ext cx="8408194" cy="558627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s-ES" sz="3200" dirty="0">
                <a:solidFill>
                  <a:srgbClr val="FFFF00"/>
                </a:solidFill>
              </a:rPr>
              <a:t>Les contaré algo sobre mi propia historia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5914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7502" y="4500563"/>
            <a:ext cx="2791492" cy="800100"/>
          </a:xfrm>
          <a:prstGeom prst="rect">
            <a:avLst/>
          </a:prstGeom>
          <a:noFill/>
          <a:ln w="174625" cap="sq" cmpd="thinThick">
            <a:noFill/>
            <a:miter lim="800000"/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r"/>
            <a:r>
              <a:rPr lang="es-ES" sz="2100">
                <a:solidFill>
                  <a:schemeClr val="bg1"/>
                </a:solidFill>
              </a:rPr>
              <a:t>4. Formatos de historias que siempre funcionan</a:t>
            </a:r>
          </a:p>
        </p:txBody>
      </p:sp>
      <p:pic>
        <p:nvPicPr>
          <p:cNvPr id="11" name="Picture 4" descr="Máscaras, Se Enfrenta A, Luto, Alegría, Acoso Esco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Teatro, Cine, Cortina, Rayas, Púrpura Rosado, Fond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5"/>
          <a:stretch/>
        </p:blipFill>
        <p:spPr bwMode="auto">
          <a:xfrm>
            <a:off x="5772150" y="857257"/>
            <a:ext cx="3371850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Teatro, Cine, Cortina, Rayas, Púrpura Rosado, Fond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19"/>
          <a:stretch/>
        </p:blipFill>
        <p:spPr bwMode="auto">
          <a:xfrm>
            <a:off x="0" y="857257"/>
            <a:ext cx="3271823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392907" y="4845180"/>
            <a:ext cx="8408194" cy="55862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solidFill>
                  <a:srgbClr val="FFFF00"/>
                </a:solidFill>
              </a:rPr>
              <a:t>4. FORMATOS – LAS HISTORIAS QUE FUNCIONAN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4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4316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rtas De Sueco, Tarta De Chocolate, Cake, P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0043" y="0"/>
            <a:ext cx="10835638" cy="722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43692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/>
          </a:bodyPr>
          <a:lstStyle/>
          <a:p>
            <a:r>
              <a:rPr lang="es-ES" sz="3200" dirty="0"/>
              <a:t>Siete patrones o arquetipos (hay más)</a:t>
            </a:r>
          </a:p>
        </p:txBody>
      </p:sp>
      <p:sp>
        <p:nvSpPr>
          <p:cNvPr id="5" name="Elipse 4"/>
          <p:cNvSpPr/>
          <p:nvPr/>
        </p:nvSpPr>
        <p:spPr>
          <a:xfrm>
            <a:off x="907366" y="2334358"/>
            <a:ext cx="1065628" cy="1065628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 dirty="0"/>
          </a:p>
        </p:txBody>
      </p:sp>
      <p:sp>
        <p:nvSpPr>
          <p:cNvPr id="6" name="Elipse 5"/>
          <p:cNvSpPr/>
          <p:nvPr/>
        </p:nvSpPr>
        <p:spPr>
          <a:xfrm>
            <a:off x="3005212" y="2334358"/>
            <a:ext cx="1065628" cy="106562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7" name="Elipse 6"/>
          <p:cNvSpPr/>
          <p:nvPr/>
        </p:nvSpPr>
        <p:spPr>
          <a:xfrm>
            <a:off x="4986996" y="2334358"/>
            <a:ext cx="1065628" cy="106562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8" name="Elipse 7"/>
          <p:cNvSpPr/>
          <p:nvPr/>
        </p:nvSpPr>
        <p:spPr>
          <a:xfrm>
            <a:off x="6958233" y="2334358"/>
            <a:ext cx="1065628" cy="106562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9" name="Elipse 8"/>
          <p:cNvSpPr/>
          <p:nvPr/>
        </p:nvSpPr>
        <p:spPr>
          <a:xfrm>
            <a:off x="1958926" y="4031274"/>
            <a:ext cx="1065628" cy="1065628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0" name="Elipse 9"/>
          <p:cNvSpPr/>
          <p:nvPr/>
        </p:nvSpPr>
        <p:spPr>
          <a:xfrm>
            <a:off x="4046220" y="4031274"/>
            <a:ext cx="1065628" cy="1065628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1" name="Elipse 10"/>
          <p:cNvSpPr/>
          <p:nvPr/>
        </p:nvSpPr>
        <p:spPr>
          <a:xfrm>
            <a:off x="5996354" y="4031274"/>
            <a:ext cx="1065628" cy="1065628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2" name="CuadroTexto 11"/>
          <p:cNvSpPr txBox="1"/>
          <p:nvPr/>
        </p:nvSpPr>
        <p:spPr>
          <a:xfrm>
            <a:off x="323783" y="3399985"/>
            <a:ext cx="23403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dirty="0"/>
              <a:t>Vencer al Monstruo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578200" y="3401033"/>
            <a:ext cx="20688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dirty="0"/>
              <a:t>De pobres a ricos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4774447" y="3399985"/>
            <a:ext cx="156164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dirty="0"/>
              <a:t>La búsqueda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6368753" y="3411583"/>
            <a:ext cx="237430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dirty="0"/>
              <a:t>Viaje de ida y vuelta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1654614" y="5075362"/>
            <a:ext cx="176772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dirty="0"/>
              <a:t>Resurgimiento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4051325" y="5074313"/>
            <a:ext cx="11528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dirty="0"/>
              <a:t>Comedia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5687836" y="5085911"/>
            <a:ext cx="17411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dirty="0"/>
              <a:t>Romanticismo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9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02516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4" descr="Darth Vader, Star Wars, Juguete, Figura De Acció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46" r="26534" b="-1"/>
          <a:stretch/>
        </p:blipFill>
        <p:spPr bwMode="auto">
          <a:xfrm>
            <a:off x="16" y="857257"/>
            <a:ext cx="3476678" cy="514349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24073" y="1329201"/>
            <a:ext cx="4939868" cy="964620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r>
              <a:rPr lang="en-US" dirty="0"/>
              <a:t>1. </a:t>
            </a:r>
            <a:r>
              <a:rPr lang="en-US" dirty="0" err="1"/>
              <a:t>Vencer</a:t>
            </a:r>
            <a:r>
              <a:rPr lang="en-US" dirty="0"/>
              <a:t> al “</a:t>
            </a:r>
            <a:r>
              <a:rPr lang="en-US" dirty="0" err="1"/>
              <a:t>monstruo</a:t>
            </a:r>
            <a:r>
              <a:rPr lang="en-US" dirty="0"/>
              <a:t>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724074" y="2686051"/>
            <a:ext cx="4939867" cy="283906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Superación</a:t>
            </a:r>
            <a:r>
              <a:rPr lang="en-US" sz="2800" dirty="0"/>
              <a:t> de </a:t>
            </a:r>
            <a:r>
              <a:rPr lang="en-US" sz="2800" dirty="0" err="1"/>
              <a:t>retos</a:t>
            </a:r>
            <a:r>
              <a:rPr lang="en-US" sz="2800" dirty="0"/>
              <a:t> y </a:t>
            </a:r>
            <a:r>
              <a:rPr lang="en-US" sz="2800" dirty="0" err="1"/>
              <a:t>conflictos</a:t>
            </a:r>
            <a:endParaRPr lang="en-US" sz="2800" dirty="0"/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El “</a:t>
            </a:r>
            <a:r>
              <a:rPr lang="en-US" sz="2800" dirty="0" err="1"/>
              <a:t>monstruo</a:t>
            </a:r>
            <a:r>
              <a:rPr lang="en-US" sz="2800" dirty="0"/>
              <a:t>” </a:t>
            </a:r>
            <a:r>
              <a:rPr lang="en-US" sz="2800" dirty="0" err="1"/>
              <a:t>puede</a:t>
            </a:r>
            <a:r>
              <a:rPr lang="en-US" sz="2800" dirty="0"/>
              <a:t> </a:t>
            </a:r>
            <a:r>
              <a:rPr lang="en-US" sz="2800" dirty="0" err="1"/>
              <a:t>ser</a:t>
            </a:r>
            <a:r>
              <a:rPr lang="en-US" sz="2800" dirty="0"/>
              <a:t> </a:t>
            </a:r>
            <a:r>
              <a:rPr lang="en-US" sz="2800" dirty="0" err="1"/>
              <a:t>cualquier</a:t>
            </a:r>
            <a:r>
              <a:rPr lang="en-US" sz="2800" dirty="0"/>
              <a:t> </a:t>
            </a:r>
            <a:r>
              <a:rPr lang="en-US" sz="2800" dirty="0" err="1"/>
              <a:t>problema</a:t>
            </a:r>
            <a:endParaRPr lang="en-US" sz="2800" dirty="0"/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Transmite</a:t>
            </a:r>
            <a:r>
              <a:rPr lang="en-US" sz="2800" dirty="0"/>
              <a:t> </a:t>
            </a:r>
            <a:r>
              <a:rPr lang="en-US" sz="2800" dirty="0" err="1"/>
              <a:t>energía</a:t>
            </a:r>
            <a:r>
              <a:rPr lang="en-US" sz="2800" dirty="0"/>
              <a:t>, </a:t>
            </a:r>
            <a:r>
              <a:rPr lang="en-US" sz="2800" dirty="0" err="1"/>
              <a:t>aprendizaje</a:t>
            </a:r>
            <a:r>
              <a:rPr lang="en-US" sz="2800" dirty="0"/>
              <a:t>, </a:t>
            </a:r>
            <a:r>
              <a:rPr lang="en-US" sz="2800" dirty="0" err="1"/>
              <a:t>mejora</a:t>
            </a:r>
            <a:endParaRPr lang="en-US" sz="2800" dirty="0"/>
          </a:p>
        </p:txBody>
      </p:sp>
      <p:sp>
        <p:nvSpPr>
          <p:cNvPr id="6" name="CuadroTexto 5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50777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143" t="8869" r="2143" b="4739"/>
          <a:stretch/>
        </p:blipFill>
        <p:spPr>
          <a:xfrm>
            <a:off x="-420330" y="857250"/>
            <a:ext cx="10135723" cy="51435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1628180"/>
            <a:ext cx="382085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Parque </a:t>
            </a:r>
            <a:r>
              <a:rPr lang="es-ES" dirty="0" err="1"/>
              <a:t>Thorpe</a:t>
            </a:r>
            <a:r>
              <a:rPr lang="es-ES" dirty="0"/>
              <a:t>, en Surrey, Reino Unido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71809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Picture 2" descr="cinderella still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3" r="63137" b="18309"/>
          <a:stretch/>
        </p:blipFill>
        <p:spPr bwMode="auto">
          <a:xfrm>
            <a:off x="16" y="857257"/>
            <a:ext cx="3476678" cy="514349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24073" y="1329201"/>
            <a:ext cx="4939868" cy="964620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dirty="0"/>
              <a:t>2. De </a:t>
            </a:r>
            <a:r>
              <a:rPr lang="en-US" dirty="0" err="1"/>
              <a:t>pobres</a:t>
            </a:r>
            <a:r>
              <a:rPr lang="en-US" dirty="0"/>
              <a:t> a </a:t>
            </a:r>
            <a:r>
              <a:rPr lang="en-US" dirty="0" err="1"/>
              <a:t>ricos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3724074" y="2686051"/>
            <a:ext cx="4939867" cy="283906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 err="1"/>
              <a:t>Inspira</a:t>
            </a:r>
            <a:r>
              <a:rPr lang="en-US" sz="3200" dirty="0"/>
              <a:t> a </a:t>
            </a:r>
            <a:r>
              <a:rPr lang="en-US" sz="3200" dirty="0" err="1"/>
              <a:t>todos</a:t>
            </a:r>
            <a:endParaRPr lang="en-US" sz="3200" dirty="0"/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 err="1"/>
              <a:t>Ayuda</a:t>
            </a:r>
            <a:r>
              <a:rPr lang="en-US" sz="3200" dirty="0"/>
              <a:t> a </a:t>
            </a:r>
            <a:r>
              <a:rPr lang="en-US" sz="3200" dirty="0" err="1"/>
              <a:t>definir</a:t>
            </a:r>
            <a:r>
              <a:rPr lang="en-US" sz="3200" dirty="0"/>
              <a:t> </a:t>
            </a:r>
            <a:r>
              <a:rPr lang="en-US" sz="3200" dirty="0" err="1"/>
              <a:t>sueños</a:t>
            </a:r>
            <a:endParaRPr lang="en-US" sz="3200" dirty="0"/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Genera </a:t>
            </a:r>
            <a:r>
              <a:rPr lang="en-US" sz="3200" dirty="0" err="1"/>
              <a:t>simpatía</a:t>
            </a:r>
            <a:r>
              <a:rPr lang="en-US" sz="3200" dirty="0"/>
              <a:t> y </a:t>
            </a:r>
            <a:r>
              <a:rPr lang="en-US" sz="3200" dirty="0" err="1"/>
              <a:t>adhesión</a:t>
            </a:r>
            <a:endParaRPr lang="en-US" sz="3200" dirty="0"/>
          </a:p>
        </p:txBody>
      </p:sp>
      <p:sp>
        <p:nvSpPr>
          <p:cNvPr id="6" name="CuadroTexto 5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50454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016" t="9443" r="2016" b="5786"/>
          <a:stretch/>
        </p:blipFill>
        <p:spPr>
          <a:xfrm>
            <a:off x="-606313" y="857250"/>
            <a:ext cx="10356626" cy="51435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814220" y="5600640"/>
            <a:ext cx="317535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 sz="2000" dirty="0"/>
              <a:t>Warwick </a:t>
            </a:r>
            <a:r>
              <a:rPr lang="es-ES" sz="2000" dirty="0" err="1"/>
              <a:t>Castle</a:t>
            </a:r>
            <a:r>
              <a:rPr lang="es-ES" sz="2000" dirty="0"/>
              <a:t>, Reino Unido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01084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-2d6fe2ea-3d8b-4e60-a847-cc4ba6db27f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0" r="21330"/>
          <a:stretch/>
        </p:blipFill>
        <p:spPr bwMode="auto">
          <a:xfrm>
            <a:off x="4387575" y="1814732"/>
            <a:ext cx="4756424" cy="431878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6697" y="1329200"/>
            <a:ext cx="3494460" cy="1257452"/>
          </a:xfrm>
        </p:spPr>
        <p:txBody>
          <a:bodyPr vert="horz" lIns="68580" tIns="34290" rIns="68580" bIns="34290" rtlCol="0" anchor="ctr">
            <a:normAutofit fontScale="90000"/>
          </a:bodyPr>
          <a:lstStyle/>
          <a:p>
            <a:r>
              <a:rPr lang="en-US" dirty="0"/>
              <a:t>3. La </a:t>
            </a:r>
            <a:r>
              <a:rPr lang="en-US" dirty="0" err="1"/>
              <a:t>búsqueda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154857" y="2686051"/>
            <a:ext cx="4642226" cy="283906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 err="1"/>
              <a:t>Siempre</a:t>
            </a:r>
            <a:r>
              <a:rPr lang="en-US" sz="3200" dirty="0"/>
              <a:t> hay un </a:t>
            </a:r>
            <a:r>
              <a:rPr lang="en-US" sz="3200" dirty="0" err="1"/>
              <a:t>viaje</a:t>
            </a:r>
            <a:r>
              <a:rPr lang="en-US" sz="3200" dirty="0"/>
              <a:t>, exterior o interior</a:t>
            </a:r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 err="1"/>
              <a:t>Superación</a:t>
            </a:r>
            <a:r>
              <a:rPr lang="en-US" sz="3200" dirty="0"/>
              <a:t> de </a:t>
            </a:r>
            <a:r>
              <a:rPr lang="en-US" sz="3200" dirty="0" err="1"/>
              <a:t>retos</a:t>
            </a:r>
            <a:r>
              <a:rPr lang="en-US" sz="3200" dirty="0"/>
              <a:t> y </a:t>
            </a:r>
            <a:r>
              <a:rPr lang="en-US" sz="3200" dirty="0" err="1"/>
              <a:t>conflictos</a:t>
            </a:r>
            <a:endParaRPr lang="en-US" sz="3200" dirty="0"/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Se </a:t>
            </a:r>
            <a:r>
              <a:rPr lang="en-US" sz="3200" dirty="0" err="1"/>
              <a:t>aprende</a:t>
            </a:r>
            <a:r>
              <a:rPr lang="en-US" sz="3200" dirty="0"/>
              <a:t>, se </a:t>
            </a:r>
            <a:r>
              <a:rPr lang="en-US" sz="3200" dirty="0" err="1"/>
              <a:t>madura</a:t>
            </a:r>
            <a:r>
              <a:rPr lang="en-US" sz="3200" dirty="0"/>
              <a:t>, se </a:t>
            </a:r>
            <a:r>
              <a:rPr lang="en-US" sz="3200" dirty="0" err="1"/>
              <a:t>vuelve</a:t>
            </a:r>
            <a:r>
              <a:rPr lang="en-US" sz="3200" dirty="0"/>
              <a:t> </a:t>
            </a:r>
            <a:r>
              <a:rPr lang="en-US" sz="3200" dirty="0" err="1"/>
              <a:t>más</a:t>
            </a:r>
            <a:r>
              <a:rPr lang="en-US" sz="3200" dirty="0"/>
              <a:t> </a:t>
            </a:r>
            <a:r>
              <a:rPr lang="en-US" sz="3200" dirty="0" err="1"/>
              <a:t>sabio</a:t>
            </a:r>
            <a:endParaRPr lang="en-US" sz="3200" dirty="0"/>
          </a:p>
        </p:txBody>
      </p:sp>
      <p:sp>
        <p:nvSpPr>
          <p:cNvPr id="5" name="CuadroTexto 4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22283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-1" t="10537" r="14430" b="5812"/>
          <a:stretch/>
        </p:blipFill>
        <p:spPr>
          <a:xfrm>
            <a:off x="0" y="857250"/>
            <a:ext cx="9358313" cy="51435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77252" y="5454476"/>
            <a:ext cx="328692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 dirty="0" err="1"/>
              <a:t>Legoland</a:t>
            </a:r>
            <a:r>
              <a:rPr lang="es-ES" dirty="0"/>
              <a:t>, </a:t>
            </a:r>
            <a:r>
              <a:rPr lang="es-ES" dirty="0" err="1"/>
              <a:t>Berkshire</a:t>
            </a:r>
            <a:r>
              <a:rPr lang="es-ES" dirty="0"/>
              <a:t>, Reino Unido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46265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-to-the-future-delore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0" r="20220"/>
          <a:stretch/>
        </p:blipFill>
        <p:spPr bwMode="auto">
          <a:xfrm>
            <a:off x="4178104" y="1252621"/>
            <a:ext cx="4965895" cy="450897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6697" y="1329200"/>
            <a:ext cx="2738600" cy="1257452"/>
          </a:xfrm>
        </p:spPr>
        <p:txBody>
          <a:bodyPr vert="horz" lIns="68580" tIns="34290" rIns="68580" bIns="34290" rtlCol="0" anchor="ctr">
            <a:normAutofit fontScale="90000"/>
          </a:bodyPr>
          <a:lstStyle/>
          <a:p>
            <a:r>
              <a:rPr lang="en-US" dirty="0"/>
              <a:t>4. El </a:t>
            </a:r>
            <a:r>
              <a:rPr lang="en-US"/>
              <a:t>viaje</a:t>
            </a:r>
            <a:r>
              <a:rPr lang="en-US" dirty="0"/>
              <a:t> de </a:t>
            </a:r>
            <a:r>
              <a:rPr lang="en-US"/>
              <a:t>ida</a:t>
            </a:r>
            <a:r>
              <a:rPr lang="en-US" dirty="0"/>
              <a:t> y </a:t>
            </a:r>
            <a:r>
              <a:rPr lang="en-US"/>
              <a:t>vuelta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199103" y="2686051"/>
            <a:ext cx="4147814" cy="283906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/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El </a:t>
            </a:r>
            <a:r>
              <a:rPr lang="en-US" sz="3200" dirty="0" err="1"/>
              <a:t>viaje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sí</a:t>
            </a:r>
            <a:r>
              <a:rPr lang="en-US" sz="3200" dirty="0"/>
              <a:t> </a:t>
            </a:r>
            <a:r>
              <a:rPr lang="en-US" sz="3200" dirty="0" err="1"/>
              <a:t>mismo</a:t>
            </a:r>
            <a:endParaRPr lang="en-US" sz="3200" dirty="0"/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 err="1"/>
              <a:t>Superación</a:t>
            </a:r>
            <a:r>
              <a:rPr lang="en-US" sz="3200" dirty="0"/>
              <a:t> de </a:t>
            </a:r>
            <a:r>
              <a:rPr lang="en-US" sz="3200" dirty="0" err="1"/>
              <a:t>retos</a:t>
            </a:r>
            <a:r>
              <a:rPr lang="en-US" sz="3200" dirty="0"/>
              <a:t> y </a:t>
            </a:r>
            <a:r>
              <a:rPr lang="en-US" sz="3200" dirty="0" err="1"/>
              <a:t>conflictos</a:t>
            </a:r>
            <a:endParaRPr lang="en-US" sz="3200" dirty="0"/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Se </a:t>
            </a:r>
            <a:r>
              <a:rPr lang="en-US" sz="3200" dirty="0" err="1"/>
              <a:t>aprende</a:t>
            </a:r>
            <a:r>
              <a:rPr lang="en-US" sz="3200" dirty="0"/>
              <a:t>, se </a:t>
            </a:r>
            <a:r>
              <a:rPr lang="en-US" sz="3200" dirty="0" err="1"/>
              <a:t>madura</a:t>
            </a:r>
            <a:r>
              <a:rPr lang="en-US" sz="3200" dirty="0"/>
              <a:t>, se </a:t>
            </a:r>
            <a:r>
              <a:rPr lang="en-US" sz="3200" dirty="0" err="1"/>
              <a:t>vuelve</a:t>
            </a:r>
            <a:r>
              <a:rPr lang="en-US" sz="3200" dirty="0"/>
              <a:t> </a:t>
            </a:r>
            <a:r>
              <a:rPr lang="en-US" sz="3200" dirty="0" err="1"/>
              <a:t>más</a:t>
            </a:r>
            <a:r>
              <a:rPr lang="en-US" sz="3200" dirty="0"/>
              <a:t> </a:t>
            </a:r>
            <a:r>
              <a:rPr lang="en-US" sz="3200" dirty="0" err="1"/>
              <a:t>sabio</a:t>
            </a:r>
            <a:endParaRPr lang="en-US" sz="3200" dirty="0"/>
          </a:p>
        </p:txBody>
      </p:sp>
      <p:sp>
        <p:nvSpPr>
          <p:cNvPr id="5" name="CuadroTexto 4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9947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in Dinero, Pobres, Dinero, No, Crisis, Pobreza, Deu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" y="857257"/>
            <a:ext cx="91439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2907" y="4845180"/>
            <a:ext cx="8408194" cy="558627"/>
          </a:xfrm>
          <a:solidFill>
            <a:schemeClr val="tx1"/>
          </a:solidFill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3200" dirty="0" err="1">
                <a:solidFill>
                  <a:srgbClr val="FFFF00"/>
                </a:solidFill>
              </a:rPr>
              <a:t>Pasé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por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una</a:t>
            </a:r>
            <a:r>
              <a:rPr lang="en-US" sz="3200" dirty="0">
                <a:solidFill>
                  <a:srgbClr val="FFFF00"/>
                </a:solidFill>
              </a:rPr>
              <a:t> crisis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23990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t="12103" r="1718" b="12341"/>
          <a:stretch/>
        </p:blipFill>
        <p:spPr>
          <a:xfrm>
            <a:off x="-114300" y="1371600"/>
            <a:ext cx="9685461" cy="418623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891877" y="5454476"/>
            <a:ext cx="328230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Parque </a:t>
            </a:r>
            <a:r>
              <a:rPr lang="es-ES" dirty="0" err="1"/>
              <a:t>EuroDisney</a:t>
            </a:r>
            <a:r>
              <a:rPr lang="es-ES" dirty="0"/>
              <a:t>, París, Francia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135770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6697" y="1329200"/>
            <a:ext cx="3269377" cy="1216741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5. El </a:t>
            </a:r>
            <a:r>
              <a:rPr lang="en-US" dirty="0" err="1"/>
              <a:t>resurgir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486698" y="2686051"/>
            <a:ext cx="3269376" cy="283906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Del </a:t>
            </a:r>
            <a:r>
              <a:rPr lang="en-US" sz="3200" dirty="0" err="1"/>
              <a:t>éxito</a:t>
            </a:r>
            <a:r>
              <a:rPr lang="en-US" sz="3200" dirty="0"/>
              <a:t> al </a:t>
            </a:r>
            <a:r>
              <a:rPr lang="en-US" sz="3200" dirty="0" err="1"/>
              <a:t>fracaso</a:t>
            </a:r>
            <a:r>
              <a:rPr lang="en-US" sz="3200" dirty="0"/>
              <a:t> y </a:t>
            </a:r>
            <a:r>
              <a:rPr lang="en-US" sz="3200" dirty="0" err="1"/>
              <a:t>vuelta</a:t>
            </a:r>
            <a:r>
              <a:rPr lang="en-US" sz="3200" dirty="0"/>
              <a:t> a </a:t>
            </a:r>
            <a:r>
              <a:rPr lang="en-US" sz="3200" dirty="0" err="1"/>
              <a:t>empezar</a:t>
            </a:r>
            <a:endParaRPr lang="en-US" sz="3200" dirty="0"/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200" dirty="0"/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 err="1"/>
              <a:t>Lección</a:t>
            </a:r>
            <a:r>
              <a:rPr lang="en-US" sz="3200" dirty="0"/>
              <a:t> moral</a:t>
            </a:r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5" name="Rectángulo 4"/>
          <p:cNvSpPr/>
          <p:nvPr/>
        </p:nvSpPr>
        <p:spPr>
          <a:xfrm>
            <a:off x="3868614" y="1364032"/>
            <a:ext cx="5275386" cy="46367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pic>
        <p:nvPicPr>
          <p:cNvPr id="3076" name="Picture 4" descr="Bella Durmiente, Princesa, Príncipe, Cuentos Infantil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33"/>
          <a:stretch/>
        </p:blipFill>
        <p:spPr bwMode="auto">
          <a:xfrm>
            <a:off x="3868615" y="1478991"/>
            <a:ext cx="5275386" cy="452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31637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3750" t="15539" r="15156" b="21653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620789" y="5654501"/>
            <a:ext cx="353051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Parque Tibidabo, Barcelona, España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43306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0/00/Charlie_Chaplin.jpg/800px-Charlie_Chapli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7" r="9091" b="36174"/>
          <a:stretch/>
        </p:blipFill>
        <p:spPr bwMode="auto">
          <a:xfrm>
            <a:off x="15" y="857257"/>
            <a:ext cx="91439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6104" y="1337448"/>
            <a:ext cx="3915950" cy="1008731"/>
          </a:xfrm>
          <a:solidFill>
            <a:schemeClr val="tx1"/>
          </a:solidFill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6. La </a:t>
            </a:r>
            <a:r>
              <a:rPr lang="en-US" dirty="0" err="1">
                <a:solidFill>
                  <a:srgbClr val="FFFF00"/>
                </a:solidFill>
              </a:rPr>
              <a:t>comedia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45582" y="2448572"/>
            <a:ext cx="3926618" cy="2829758"/>
          </a:xfrm>
          <a:prstGeom prst="rect">
            <a:avLst/>
          </a:prstGeom>
          <a:solidFill>
            <a:schemeClr val="tx1"/>
          </a:solidFill>
        </p:spPr>
        <p:txBody>
          <a:bodyPr vert="horz" lIns="68580" tIns="34290" rIns="68580" bIns="34290" rtlCol="0">
            <a:normAutofit/>
          </a:bodyPr>
          <a:lstStyle/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FF00"/>
                </a:solidFill>
              </a:rPr>
              <a:t>Comedia</a:t>
            </a:r>
            <a:r>
              <a:rPr lang="en-US" sz="3200" dirty="0">
                <a:solidFill>
                  <a:srgbClr val="FFFF00"/>
                </a:solidFill>
              </a:rPr>
              <a:t> = </a:t>
            </a:r>
            <a:r>
              <a:rPr lang="en-US" sz="3200" dirty="0" err="1">
                <a:solidFill>
                  <a:srgbClr val="FFFF00"/>
                </a:solidFill>
              </a:rPr>
              <a:t>confusión</a:t>
            </a:r>
            <a:r>
              <a:rPr lang="en-US" sz="3200" dirty="0">
                <a:solidFill>
                  <a:srgbClr val="FFFF00"/>
                </a:solidFill>
              </a:rPr>
              <a:t> a </a:t>
            </a:r>
            <a:r>
              <a:rPr lang="en-US" sz="3200" dirty="0" err="1">
                <a:solidFill>
                  <a:srgbClr val="FFFF00"/>
                </a:solidFill>
              </a:rPr>
              <a:t>desenredar</a:t>
            </a:r>
            <a:endParaRPr lang="en-US" sz="3200" dirty="0">
              <a:solidFill>
                <a:srgbClr val="FFFF00"/>
              </a:solidFill>
            </a:endParaRPr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FFFF00"/>
                </a:solidFill>
              </a:rPr>
              <a:t>Diversión</a:t>
            </a:r>
            <a:r>
              <a:rPr lang="en-US" sz="3200" dirty="0">
                <a:solidFill>
                  <a:srgbClr val="FFFF00"/>
                </a:solidFill>
              </a:rPr>
              <a:t>, </a:t>
            </a:r>
            <a:r>
              <a:rPr lang="en-US" sz="3200" dirty="0" err="1">
                <a:solidFill>
                  <a:srgbClr val="FFFF00"/>
                </a:solidFill>
              </a:rPr>
              <a:t>buen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rato</a:t>
            </a:r>
            <a:endParaRPr lang="en-US" sz="3200" dirty="0">
              <a:solidFill>
                <a:srgbClr val="FFFF00"/>
              </a:solidFill>
            </a:endParaRPr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FFFF00"/>
              </a:solidFill>
            </a:endParaRPr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</a:rPr>
              <a:t>El humor </a:t>
            </a:r>
            <a:r>
              <a:rPr lang="en-US" sz="3200" dirty="0" err="1">
                <a:solidFill>
                  <a:srgbClr val="FFFF00"/>
                </a:solidFill>
              </a:rPr>
              <a:t>humaniza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35966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 descr="Resultado de imagen de mr six flags d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98" y="857250"/>
            <a:ext cx="434459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3341692" y="5331804"/>
            <a:ext cx="322864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 sz="2000" dirty="0"/>
              <a:t>Campaña Mr. </a:t>
            </a:r>
            <a:r>
              <a:rPr lang="es-ES" sz="2000" dirty="0" err="1"/>
              <a:t>Six</a:t>
            </a:r>
            <a:r>
              <a:rPr lang="es-ES" sz="2000" dirty="0"/>
              <a:t>, de </a:t>
            </a:r>
            <a:r>
              <a:rPr lang="es-ES" sz="2000" dirty="0" err="1"/>
              <a:t>Six</a:t>
            </a:r>
            <a:r>
              <a:rPr lang="es-ES" sz="2000" dirty="0"/>
              <a:t> </a:t>
            </a:r>
            <a:r>
              <a:rPr lang="es-ES" sz="2000" dirty="0" err="1"/>
              <a:t>Flags</a:t>
            </a:r>
            <a:endParaRPr lang="es-ES" sz="2000" dirty="0"/>
          </a:p>
        </p:txBody>
      </p:sp>
      <p:sp>
        <p:nvSpPr>
          <p:cNvPr id="7" name="CuadroTexto 6"/>
          <p:cNvSpPr txBox="1"/>
          <p:nvPr/>
        </p:nvSpPr>
        <p:spPr>
          <a:xfrm>
            <a:off x="3339695" y="5654501"/>
            <a:ext cx="579678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 sz="2000" i="1" dirty="0"/>
              <a:t>Sin duda hay otras, pero no digan que no fue divertida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81339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098" name="Picture 2" descr="Pareja, Novia, El Amor, De La Boda, Banco, Res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0" r="13152"/>
          <a:stretch/>
        </p:blipFill>
        <p:spPr bwMode="auto">
          <a:xfrm>
            <a:off x="4446160" y="1505243"/>
            <a:ext cx="4697840" cy="426558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6696" y="1329200"/>
            <a:ext cx="3635137" cy="1257452"/>
          </a:xfrm>
        </p:spPr>
        <p:txBody>
          <a:bodyPr vert="horz" lIns="68580" tIns="34290" rIns="68580" bIns="34290" rtlCol="0" anchor="ctr">
            <a:normAutofit fontScale="90000"/>
          </a:bodyPr>
          <a:lstStyle/>
          <a:p>
            <a:r>
              <a:rPr lang="en-US" dirty="0"/>
              <a:t>“Chico </a:t>
            </a:r>
            <a:r>
              <a:rPr lang="en-US" dirty="0" err="1"/>
              <a:t>conoce</a:t>
            </a:r>
            <a:r>
              <a:rPr lang="en-US" dirty="0"/>
              <a:t> </a:t>
            </a:r>
            <a:r>
              <a:rPr lang="en-US" dirty="0" err="1"/>
              <a:t>chica</a:t>
            </a:r>
            <a:r>
              <a:rPr lang="en-US" dirty="0"/>
              <a:t>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86698" y="2686051"/>
            <a:ext cx="4014964" cy="283906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El </a:t>
            </a:r>
            <a:r>
              <a:rPr lang="en-US" sz="2800" dirty="0" err="1"/>
              <a:t>amor</a:t>
            </a:r>
            <a:r>
              <a:rPr lang="en-US" sz="2800" dirty="0"/>
              <a:t> </a:t>
            </a:r>
            <a:r>
              <a:rPr lang="en-US" sz="2800" dirty="0" err="1"/>
              <a:t>es</a:t>
            </a:r>
            <a:r>
              <a:rPr lang="en-US" sz="2800" dirty="0"/>
              <a:t> bello</a:t>
            </a:r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Todos</a:t>
            </a:r>
            <a:r>
              <a:rPr lang="en-US" sz="2800" dirty="0"/>
              <a:t> </a:t>
            </a:r>
            <a:r>
              <a:rPr lang="en-US" sz="2800" dirty="0" err="1"/>
              <a:t>aspiramos</a:t>
            </a:r>
            <a:r>
              <a:rPr lang="en-US" sz="2800" dirty="0"/>
              <a:t> a </a:t>
            </a:r>
            <a:r>
              <a:rPr lang="en-US" sz="2800" dirty="0" err="1"/>
              <a:t>amar</a:t>
            </a:r>
            <a:r>
              <a:rPr lang="en-US" sz="2800" dirty="0"/>
              <a:t> y </a:t>
            </a:r>
            <a:r>
              <a:rPr lang="en-US" sz="2800" dirty="0" err="1"/>
              <a:t>ser</a:t>
            </a:r>
            <a:r>
              <a:rPr lang="en-US" sz="2800" dirty="0"/>
              <a:t> </a:t>
            </a:r>
            <a:r>
              <a:rPr lang="en-US" sz="2800" dirty="0" err="1"/>
              <a:t>amados</a:t>
            </a:r>
            <a:endParaRPr lang="en-US" sz="2800" dirty="0"/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Existen</a:t>
            </a:r>
            <a:r>
              <a:rPr lang="en-US" sz="2800" dirty="0"/>
              <a:t> </a:t>
            </a:r>
            <a:r>
              <a:rPr lang="en-US" sz="2800" dirty="0" err="1"/>
              <a:t>obstáculos</a:t>
            </a:r>
            <a:r>
              <a:rPr lang="en-US" sz="2800" dirty="0"/>
              <a:t> a la </a:t>
            </a:r>
            <a:r>
              <a:rPr lang="en-US" sz="2800" dirty="0" err="1"/>
              <a:t>felicidad</a:t>
            </a:r>
            <a:endParaRPr lang="en-US" sz="2800" dirty="0"/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171450" defTabSz="6858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6" name="CuadroTexto 5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62105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6875" t="8445" r="6875" b="5375"/>
          <a:stretch/>
        </p:blipFill>
        <p:spPr>
          <a:xfrm>
            <a:off x="-146455" y="857251"/>
            <a:ext cx="9436910" cy="530134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734964" y="5654501"/>
            <a:ext cx="458830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Mundo de Maravillas, Parque </a:t>
            </a:r>
            <a:r>
              <a:rPr lang="es-ES" dirty="0" err="1"/>
              <a:t>Efteling</a:t>
            </a:r>
            <a:r>
              <a:rPr lang="es-ES" dirty="0"/>
              <a:t>, Holanda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60519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4231" t="25000" r="24101" b="19811"/>
          <a:stretch/>
        </p:blipFill>
        <p:spPr>
          <a:xfrm>
            <a:off x="787791" y="40167"/>
            <a:ext cx="7254094" cy="682425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655992" y="6417515"/>
            <a:ext cx="50681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350" dirty="0"/>
              <a:t>© Kendall Haven – </a:t>
            </a:r>
            <a:r>
              <a:rPr lang="es-ES" sz="1350" dirty="0" err="1"/>
              <a:t>The</a:t>
            </a:r>
            <a:r>
              <a:rPr lang="es-ES" sz="1350" dirty="0"/>
              <a:t> Core of a </a:t>
            </a:r>
            <a:r>
              <a:rPr lang="es-ES" sz="1350" dirty="0" err="1"/>
              <a:t>Story</a:t>
            </a:r>
            <a:r>
              <a:rPr lang="es-ES" sz="1350" dirty="0"/>
              <a:t> http://www.kendallhaven.com</a:t>
            </a:r>
          </a:p>
        </p:txBody>
      </p:sp>
      <p:sp>
        <p:nvSpPr>
          <p:cNvPr id="7" name="Rectángulo 6"/>
          <p:cNvSpPr/>
          <p:nvPr/>
        </p:nvSpPr>
        <p:spPr>
          <a:xfrm>
            <a:off x="0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28097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arketing Digital, Emarketing, El Posicionamiento De L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0" b="9534"/>
          <a:stretch/>
        </p:blipFill>
        <p:spPr bwMode="auto">
          <a:xfrm>
            <a:off x="15" y="857257"/>
            <a:ext cx="9143985" cy="514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392907" y="4845180"/>
            <a:ext cx="8408194" cy="55862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200" b="1" dirty="0">
                <a:solidFill>
                  <a:srgbClr val="FFFF00"/>
                </a:solidFill>
              </a:rPr>
              <a:t>4. LAS HISTORIAS Y LA GESTIÓN DEL PARQUE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60005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28650" y="2672862"/>
            <a:ext cx="75226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El STORYTELLING no es marketing</a:t>
            </a:r>
          </a:p>
          <a:p>
            <a:endParaRPr lang="es-ES" sz="3600" dirty="0"/>
          </a:p>
          <a:p>
            <a:r>
              <a:rPr lang="es-ES" sz="3200" dirty="0"/>
              <a:t>…Pero ayuda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5299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28650" y="787159"/>
            <a:ext cx="78867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5 años de estudio resumidos en 3 frases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360942" y="2568003"/>
            <a:ext cx="6388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TODOS TENEMOS UNA HISTORIA </a:t>
            </a:r>
          </a:p>
        </p:txBody>
      </p:sp>
      <p:sp>
        <p:nvSpPr>
          <p:cNvPr id="9" name="Elipse 8"/>
          <p:cNvSpPr/>
          <p:nvPr/>
        </p:nvSpPr>
        <p:spPr>
          <a:xfrm>
            <a:off x="664602" y="2600706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1</a:t>
            </a:r>
            <a:endParaRPr lang="es-ES_tradnl" sz="21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73165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3036769" y="2613764"/>
            <a:ext cx="30639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b="1" dirty="0"/>
              <a:t>Las 7 </a:t>
            </a:r>
            <a:r>
              <a:rPr lang="ca-ES" sz="2400" b="1" dirty="0" err="1"/>
              <a:t>P’s</a:t>
            </a:r>
            <a:r>
              <a:rPr lang="ca-ES" sz="2400" b="1" dirty="0"/>
              <a:t> </a:t>
            </a:r>
          </a:p>
          <a:p>
            <a:pPr algn="ctr"/>
            <a:r>
              <a:rPr lang="ca-ES" sz="2400" b="1" dirty="0"/>
              <a:t>del mix </a:t>
            </a:r>
          </a:p>
          <a:p>
            <a:pPr algn="ctr"/>
            <a:r>
              <a:rPr lang="ca-ES" sz="2400" b="1" dirty="0"/>
              <a:t>de </a:t>
            </a:r>
            <a:r>
              <a:rPr lang="ca-ES" sz="2400" b="1" dirty="0" err="1"/>
              <a:t>marketing</a:t>
            </a:r>
            <a:endParaRPr lang="ca-ES" sz="2400" b="1" dirty="0"/>
          </a:p>
          <a:p>
            <a:pPr algn="ctr"/>
            <a:r>
              <a:rPr lang="ca-ES" i="1" dirty="0"/>
              <a:t>Booms &amp; </a:t>
            </a:r>
            <a:r>
              <a:rPr lang="ca-ES" i="1" dirty="0" err="1"/>
              <a:t>Bitner</a:t>
            </a:r>
            <a:r>
              <a:rPr lang="ca-ES" i="1" dirty="0"/>
              <a:t> (1980s)</a:t>
            </a: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614871000"/>
              </p:ext>
            </p:extLst>
          </p:nvPr>
        </p:nvGraphicFramePr>
        <p:xfrm>
          <a:off x="385763" y="957263"/>
          <a:ext cx="8372475" cy="4943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7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97533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Grupo 2"/>
          <p:cNvGrpSpPr/>
          <p:nvPr/>
        </p:nvGrpSpPr>
        <p:grpSpPr>
          <a:xfrm>
            <a:off x="1295237" y="1538125"/>
            <a:ext cx="1948025" cy="1948025"/>
            <a:chOff x="4813082" y="460"/>
            <a:chExt cx="1537134" cy="1537134"/>
          </a:xfrm>
        </p:grpSpPr>
        <p:sp>
          <p:nvSpPr>
            <p:cNvPr id="4" name="Elipse 3"/>
            <p:cNvSpPr/>
            <p:nvPr/>
          </p:nvSpPr>
          <p:spPr>
            <a:xfrm>
              <a:off x="4813082" y="460"/>
              <a:ext cx="1537134" cy="153713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Elipse 4"/>
            <p:cNvSpPr txBox="1"/>
            <p:nvPr/>
          </p:nvSpPr>
          <p:spPr>
            <a:xfrm>
              <a:off x="5038190" y="225568"/>
              <a:ext cx="1086918" cy="10869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dirty="0"/>
                <a:t>Producto</a:t>
              </a:r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3800475" y="2286000"/>
            <a:ext cx="4494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Historia sobre el producto/servicio</a:t>
            </a:r>
          </a:p>
        </p:txBody>
      </p:sp>
      <p:pic>
        <p:nvPicPr>
          <p:cNvPr id="2050" name="Picture 2" descr="Resultado de imagen de copito de niev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612" y="3003948"/>
            <a:ext cx="3468220" cy="221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59451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Grupo 2"/>
          <p:cNvGrpSpPr/>
          <p:nvPr/>
        </p:nvGrpSpPr>
        <p:grpSpPr>
          <a:xfrm>
            <a:off x="1295237" y="1538125"/>
            <a:ext cx="1948025" cy="1948025"/>
            <a:chOff x="4813082" y="460"/>
            <a:chExt cx="1537134" cy="1537134"/>
          </a:xfrm>
        </p:grpSpPr>
        <p:sp>
          <p:nvSpPr>
            <p:cNvPr id="4" name="Elipse 3"/>
            <p:cNvSpPr/>
            <p:nvPr/>
          </p:nvSpPr>
          <p:spPr>
            <a:xfrm>
              <a:off x="4813082" y="460"/>
              <a:ext cx="1537134" cy="153713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Elipse 4"/>
            <p:cNvSpPr txBox="1"/>
            <p:nvPr/>
          </p:nvSpPr>
          <p:spPr>
            <a:xfrm>
              <a:off x="5038190" y="225568"/>
              <a:ext cx="1086918" cy="10869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dirty="0"/>
                <a:t>Producto</a:t>
              </a:r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3800475" y="2286000"/>
            <a:ext cx="4883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Historia con la que soportar un precio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1295236" y="1538124"/>
            <a:ext cx="1948026" cy="1948025"/>
            <a:chOff x="6891383" y="1001317"/>
            <a:chExt cx="1537134" cy="1537134"/>
          </a:xfrm>
        </p:grpSpPr>
        <p:sp>
          <p:nvSpPr>
            <p:cNvPr id="8" name="Elipse 7"/>
            <p:cNvSpPr/>
            <p:nvPr/>
          </p:nvSpPr>
          <p:spPr>
            <a:xfrm>
              <a:off x="6891383" y="1001317"/>
              <a:ext cx="1537134" cy="153713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1866292"/>
                <a:satOff val="877"/>
                <a:lumOff val="327"/>
                <a:alphaOff val="0"/>
              </a:schemeClr>
            </a:fillRef>
            <a:effectRef idx="0">
              <a:schemeClr val="accent4">
                <a:hueOff val="-1866292"/>
                <a:satOff val="877"/>
                <a:lumOff val="32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Elipse 4"/>
            <p:cNvSpPr txBox="1"/>
            <p:nvPr/>
          </p:nvSpPr>
          <p:spPr>
            <a:xfrm>
              <a:off x="7116491" y="1226425"/>
              <a:ext cx="1086918" cy="10869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dirty="0"/>
                <a:t>Precio</a:t>
              </a:r>
            </a:p>
          </p:txBody>
        </p:sp>
      </p:grpSp>
      <p:pic>
        <p:nvPicPr>
          <p:cNvPr id="3074" name="Picture 2" descr="Resultado de imagen de agua voss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204" y="2964656"/>
            <a:ext cx="3636169" cy="27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90135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Grupo 2"/>
          <p:cNvGrpSpPr/>
          <p:nvPr/>
        </p:nvGrpSpPr>
        <p:grpSpPr>
          <a:xfrm>
            <a:off x="1295237" y="1538125"/>
            <a:ext cx="1948025" cy="1948025"/>
            <a:chOff x="4813082" y="460"/>
            <a:chExt cx="1537134" cy="1537134"/>
          </a:xfrm>
        </p:grpSpPr>
        <p:sp>
          <p:nvSpPr>
            <p:cNvPr id="4" name="Elipse 3"/>
            <p:cNvSpPr/>
            <p:nvPr/>
          </p:nvSpPr>
          <p:spPr>
            <a:xfrm>
              <a:off x="4813082" y="460"/>
              <a:ext cx="1537134" cy="153713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Elipse 4"/>
            <p:cNvSpPr txBox="1"/>
            <p:nvPr/>
          </p:nvSpPr>
          <p:spPr>
            <a:xfrm>
              <a:off x="5038190" y="225568"/>
              <a:ext cx="1086918" cy="10869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dirty="0"/>
                <a:t>Producto</a:t>
              </a:r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3800475" y="1943100"/>
            <a:ext cx="32955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Historias de empleados</a:t>
            </a:r>
          </a:p>
          <a:p>
            <a:r>
              <a:rPr lang="es-ES" sz="2400" dirty="0"/>
              <a:t>Historias de clientes</a:t>
            </a:r>
          </a:p>
          <a:p>
            <a:r>
              <a:rPr lang="es-ES" sz="2400" dirty="0"/>
              <a:t>Historias de proveedores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1295236" y="1538124"/>
            <a:ext cx="1948026" cy="1948025"/>
            <a:chOff x="6891383" y="1001317"/>
            <a:chExt cx="1537134" cy="1537134"/>
          </a:xfrm>
        </p:grpSpPr>
        <p:sp>
          <p:nvSpPr>
            <p:cNvPr id="8" name="Elipse 7"/>
            <p:cNvSpPr/>
            <p:nvPr/>
          </p:nvSpPr>
          <p:spPr>
            <a:xfrm>
              <a:off x="6891383" y="1001317"/>
              <a:ext cx="1537134" cy="153713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1866292"/>
                <a:satOff val="877"/>
                <a:lumOff val="327"/>
                <a:alphaOff val="0"/>
              </a:schemeClr>
            </a:fillRef>
            <a:effectRef idx="0">
              <a:schemeClr val="accent4">
                <a:hueOff val="-1866292"/>
                <a:satOff val="877"/>
                <a:lumOff val="32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Elipse 4"/>
            <p:cNvSpPr txBox="1"/>
            <p:nvPr/>
          </p:nvSpPr>
          <p:spPr>
            <a:xfrm>
              <a:off x="7116491" y="1226425"/>
              <a:ext cx="1086918" cy="10869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dirty="0"/>
                <a:t>Precio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1295236" y="1538123"/>
            <a:ext cx="1948026" cy="1934334"/>
            <a:chOff x="7404681" y="3250221"/>
            <a:chExt cx="1537134" cy="1537134"/>
          </a:xfrm>
        </p:grpSpPr>
        <p:sp>
          <p:nvSpPr>
            <p:cNvPr id="11" name="Elipse 10"/>
            <p:cNvSpPr/>
            <p:nvPr/>
          </p:nvSpPr>
          <p:spPr>
            <a:xfrm>
              <a:off x="7404681" y="3250221"/>
              <a:ext cx="1537134" cy="153713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3732583"/>
                <a:satOff val="1753"/>
                <a:lumOff val="653"/>
                <a:alphaOff val="0"/>
              </a:schemeClr>
            </a:fillRef>
            <a:effectRef idx="0">
              <a:schemeClr val="accent4">
                <a:hueOff val="-3732583"/>
                <a:satOff val="1753"/>
                <a:lumOff val="6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Elipse 4"/>
            <p:cNvSpPr txBox="1"/>
            <p:nvPr/>
          </p:nvSpPr>
          <p:spPr>
            <a:xfrm>
              <a:off x="7629789" y="3475329"/>
              <a:ext cx="1086918" cy="10869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dirty="0"/>
                <a:t>Personas</a:t>
              </a:r>
            </a:p>
          </p:txBody>
        </p:sp>
      </p:grpSp>
      <p:pic>
        <p:nvPicPr>
          <p:cNvPr id="4098" name="Picture 2" descr="Resultado de imagen de client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997" y="3486149"/>
            <a:ext cx="3549365" cy="222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841125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295237" y="1538125"/>
            <a:ext cx="1948025" cy="1948025"/>
            <a:chOff x="4813082" y="460"/>
            <a:chExt cx="1537134" cy="1537134"/>
          </a:xfrm>
        </p:grpSpPr>
        <p:sp>
          <p:nvSpPr>
            <p:cNvPr id="4" name="Elipse 3"/>
            <p:cNvSpPr/>
            <p:nvPr/>
          </p:nvSpPr>
          <p:spPr>
            <a:xfrm>
              <a:off x="4813082" y="460"/>
              <a:ext cx="1537134" cy="153713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Elipse 4"/>
            <p:cNvSpPr txBox="1"/>
            <p:nvPr/>
          </p:nvSpPr>
          <p:spPr>
            <a:xfrm>
              <a:off x="5038190" y="225568"/>
              <a:ext cx="1086918" cy="10869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dirty="0"/>
                <a:t>Producto</a:t>
              </a:r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3800475" y="1614488"/>
            <a:ext cx="31020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Historias de marca</a:t>
            </a:r>
          </a:p>
          <a:p>
            <a:r>
              <a:rPr lang="es-ES" sz="2400" dirty="0"/>
              <a:t>Historias de producto</a:t>
            </a:r>
          </a:p>
          <a:p>
            <a:r>
              <a:rPr lang="es-ES" sz="2400" dirty="0"/>
              <a:t>Historias de empleados</a:t>
            </a:r>
          </a:p>
          <a:p>
            <a:r>
              <a:rPr lang="es-ES" sz="2400" dirty="0"/>
              <a:t>Historias de clientes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1295237" y="1538124"/>
            <a:ext cx="1948023" cy="1987197"/>
            <a:chOff x="5966452" y="5053703"/>
            <a:chExt cx="1537134" cy="1537134"/>
          </a:xfrm>
        </p:grpSpPr>
        <p:sp>
          <p:nvSpPr>
            <p:cNvPr id="14" name="Elipse 13"/>
            <p:cNvSpPr/>
            <p:nvPr/>
          </p:nvSpPr>
          <p:spPr>
            <a:xfrm>
              <a:off x="5966452" y="5053703"/>
              <a:ext cx="1537134" cy="153713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5598875"/>
                <a:satOff val="2630"/>
                <a:lumOff val="980"/>
                <a:alphaOff val="0"/>
              </a:schemeClr>
            </a:fillRef>
            <a:effectRef idx="0">
              <a:schemeClr val="accent4">
                <a:hueOff val="-5598875"/>
                <a:satOff val="2630"/>
                <a:lumOff val="98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Elipse 4"/>
            <p:cNvSpPr txBox="1"/>
            <p:nvPr/>
          </p:nvSpPr>
          <p:spPr>
            <a:xfrm>
              <a:off x="6191560" y="5278811"/>
              <a:ext cx="1086918" cy="10869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dirty="0"/>
                <a:t>Evidencia Física</a:t>
              </a:r>
            </a:p>
          </p:txBody>
        </p:sp>
      </p:grpSp>
      <p:pic>
        <p:nvPicPr>
          <p:cNvPr id="16" name="Picture 2" descr="Resultado de imagen de cliente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997" y="3486149"/>
            <a:ext cx="3549365" cy="222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5876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Grupo 2"/>
          <p:cNvGrpSpPr/>
          <p:nvPr/>
        </p:nvGrpSpPr>
        <p:grpSpPr>
          <a:xfrm>
            <a:off x="1295237" y="1538125"/>
            <a:ext cx="1948025" cy="1948025"/>
            <a:chOff x="4813082" y="460"/>
            <a:chExt cx="1537134" cy="1537134"/>
          </a:xfrm>
        </p:grpSpPr>
        <p:sp>
          <p:nvSpPr>
            <p:cNvPr id="4" name="Elipse 3"/>
            <p:cNvSpPr/>
            <p:nvPr/>
          </p:nvSpPr>
          <p:spPr>
            <a:xfrm>
              <a:off x="4813082" y="460"/>
              <a:ext cx="1537134" cy="153713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Elipse 4"/>
            <p:cNvSpPr txBox="1"/>
            <p:nvPr/>
          </p:nvSpPr>
          <p:spPr>
            <a:xfrm>
              <a:off x="5038190" y="225568"/>
              <a:ext cx="1086918" cy="10869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dirty="0"/>
                <a:t>Producto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1295236" y="1524431"/>
            <a:ext cx="1948025" cy="1961718"/>
            <a:chOff x="3659713" y="5053703"/>
            <a:chExt cx="1537134" cy="1537134"/>
          </a:xfrm>
        </p:grpSpPr>
        <p:sp>
          <p:nvSpPr>
            <p:cNvPr id="8" name="Elipse 7"/>
            <p:cNvSpPr/>
            <p:nvPr/>
          </p:nvSpPr>
          <p:spPr>
            <a:xfrm>
              <a:off x="3659713" y="5053703"/>
              <a:ext cx="1537134" cy="153713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7465166"/>
                <a:satOff val="3507"/>
                <a:lumOff val="1306"/>
                <a:alphaOff val="0"/>
              </a:schemeClr>
            </a:fillRef>
            <a:effectRef idx="0">
              <a:schemeClr val="accent4">
                <a:hueOff val="-7465166"/>
                <a:satOff val="3507"/>
                <a:lumOff val="13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Elipse 4"/>
            <p:cNvSpPr txBox="1"/>
            <p:nvPr/>
          </p:nvSpPr>
          <p:spPr>
            <a:xfrm>
              <a:off x="3884821" y="5278811"/>
              <a:ext cx="1086918" cy="10869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dirty="0"/>
                <a:t>Procesos</a:t>
              </a:r>
            </a:p>
          </p:txBody>
        </p:sp>
      </p:grpSp>
      <p:sp>
        <p:nvSpPr>
          <p:cNvPr id="10" name="CuadroTexto 9"/>
          <p:cNvSpPr txBox="1"/>
          <p:nvPr/>
        </p:nvSpPr>
        <p:spPr>
          <a:xfrm>
            <a:off x="3800475" y="1614488"/>
            <a:ext cx="31020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Historias de marca</a:t>
            </a:r>
          </a:p>
          <a:p>
            <a:r>
              <a:rPr lang="es-ES" sz="2400" dirty="0"/>
              <a:t>Historias de producto</a:t>
            </a:r>
          </a:p>
          <a:p>
            <a:r>
              <a:rPr lang="es-ES" sz="2400" dirty="0"/>
              <a:t>Historias de empleados</a:t>
            </a:r>
          </a:p>
          <a:p>
            <a:r>
              <a:rPr lang="es-ES" sz="2400" dirty="0"/>
              <a:t>Historias de clientes</a:t>
            </a:r>
          </a:p>
        </p:txBody>
      </p:sp>
      <p:pic>
        <p:nvPicPr>
          <p:cNvPr id="5122" name="Picture 2" descr="Resultado de imagen de segurid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81" y="3665148"/>
            <a:ext cx="1938596" cy="193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de calid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446" y="3972160"/>
            <a:ext cx="2157413" cy="160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029" y="4092024"/>
            <a:ext cx="2370665" cy="150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5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42744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Grupo 2"/>
          <p:cNvGrpSpPr/>
          <p:nvPr/>
        </p:nvGrpSpPr>
        <p:grpSpPr>
          <a:xfrm>
            <a:off x="1295237" y="1538125"/>
            <a:ext cx="1948025" cy="1948025"/>
            <a:chOff x="4813082" y="460"/>
            <a:chExt cx="1537134" cy="1537134"/>
          </a:xfrm>
        </p:grpSpPr>
        <p:sp>
          <p:nvSpPr>
            <p:cNvPr id="4" name="Elipse 3"/>
            <p:cNvSpPr/>
            <p:nvPr/>
          </p:nvSpPr>
          <p:spPr>
            <a:xfrm>
              <a:off x="4813082" y="460"/>
              <a:ext cx="1537134" cy="153713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Elipse 4"/>
            <p:cNvSpPr txBox="1"/>
            <p:nvPr/>
          </p:nvSpPr>
          <p:spPr>
            <a:xfrm>
              <a:off x="5038190" y="225568"/>
              <a:ext cx="1086918" cy="10869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dirty="0"/>
                <a:t>Producto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1295236" y="1538124"/>
            <a:ext cx="1948026" cy="1948025"/>
            <a:chOff x="6891383" y="1001317"/>
            <a:chExt cx="1537134" cy="1537134"/>
          </a:xfrm>
        </p:grpSpPr>
        <p:sp>
          <p:nvSpPr>
            <p:cNvPr id="8" name="Elipse 7"/>
            <p:cNvSpPr/>
            <p:nvPr/>
          </p:nvSpPr>
          <p:spPr>
            <a:xfrm>
              <a:off x="6891383" y="1001317"/>
              <a:ext cx="1537134" cy="153713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1866292"/>
                <a:satOff val="877"/>
                <a:lumOff val="327"/>
                <a:alphaOff val="0"/>
              </a:schemeClr>
            </a:fillRef>
            <a:effectRef idx="0">
              <a:schemeClr val="accent4">
                <a:hueOff val="-1866292"/>
                <a:satOff val="877"/>
                <a:lumOff val="32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Elipse 4"/>
            <p:cNvSpPr txBox="1"/>
            <p:nvPr/>
          </p:nvSpPr>
          <p:spPr>
            <a:xfrm>
              <a:off x="7116491" y="1226425"/>
              <a:ext cx="1086918" cy="10869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dirty="0"/>
                <a:t>Precio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1295236" y="1538123"/>
            <a:ext cx="1948026" cy="1948025"/>
            <a:chOff x="2221484" y="3250221"/>
            <a:chExt cx="1537134" cy="1537134"/>
          </a:xfrm>
        </p:grpSpPr>
        <p:sp>
          <p:nvSpPr>
            <p:cNvPr id="11" name="Elipse 10"/>
            <p:cNvSpPr/>
            <p:nvPr/>
          </p:nvSpPr>
          <p:spPr>
            <a:xfrm>
              <a:off x="2221484" y="3250221"/>
              <a:ext cx="1537134" cy="153713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9331458"/>
                <a:satOff val="4383"/>
                <a:lumOff val="1633"/>
                <a:alphaOff val="0"/>
              </a:schemeClr>
            </a:fillRef>
            <a:effectRef idx="0">
              <a:schemeClr val="accent4">
                <a:hueOff val="-9331458"/>
                <a:satOff val="4383"/>
                <a:lumOff val="163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Elipse 4"/>
            <p:cNvSpPr txBox="1"/>
            <p:nvPr/>
          </p:nvSpPr>
          <p:spPr>
            <a:xfrm>
              <a:off x="2446592" y="3475329"/>
              <a:ext cx="1086918" cy="10869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dirty="0" err="1"/>
                <a:t>Placement</a:t>
              </a:r>
              <a:endParaRPr lang="es-ES" sz="2400" dirty="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3800475" y="1614488"/>
            <a:ext cx="38322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Historias de fundadores</a:t>
            </a:r>
          </a:p>
          <a:p>
            <a:r>
              <a:rPr lang="es-ES" sz="2400" dirty="0"/>
              <a:t>Historias de marca/compañía</a:t>
            </a:r>
          </a:p>
          <a:p>
            <a:r>
              <a:rPr lang="es-ES" sz="2400" dirty="0"/>
              <a:t>Historias de producto</a:t>
            </a:r>
          </a:p>
        </p:txBody>
      </p:sp>
      <p:pic>
        <p:nvPicPr>
          <p:cNvPr id="7170" name="Picture 2" descr="Resultado de imagen de distribución comer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980" y="3200866"/>
            <a:ext cx="5001074" cy="279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285323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3" name="Grupo 2"/>
          <p:cNvGrpSpPr/>
          <p:nvPr/>
        </p:nvGrpSpPr>
        <p:grpSpPr>
          <a:xfrm>
            <a:off x="1295237" y="1538125"/>
            <a:ext cx="1948025" cy="1948025"/>
            <a:chOff x="4813082" y="460"/>
            <a:chExt cx="1537134" cy="1537134"/>
          </a:xfrm>
        </p:grpSpPr>
        <p:sp>
          <p:nvSpPr>
            <p:cNvPr id="4" name="Elipse 3"/>
            <p:cNvSpPr/>
            <p:nvPr/>
          </p:nvSpPr>
          <p:spPr>
            <a:xfrm>
              <a:off x="4813082" y="460"/>
              <a:ext cx="1537134" cy="153713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Elipse 4"/>
            <p:cNvSpPr txBox="1"/>
            <p:nvPr/>
          </p:nvSpPr>
          <p:spPr>
            <a:xfrm>
              <a:off x="5038190" y="225568"/>
              <a:ext cx="1086918" cy="10869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dirty="0"/>
                <a:t>Producto</a:t>
              </a: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1295236" y="1538124"/>
            <a:ext cx="1948026" cy="1948025"/>
            <a:chOff x="6891383" y="1001317"/>
            <a:chExt cx="1537134" cy="1537134"/>
          </a:xfrm>
        </p:grpSpPr>
        <p:sp>
          <p:nvSpPr>
            <p:cNvPr id="8" name="Elipse 7"/>
            <p:cNvSpPr/>
            <p:nvPr/>
          </p:nvSpPr>
          <p:spPr>
            <a:xfrm>
              <a:off x="6891383" y="1001317"/>
              <a:ext cx="1537134" cy="153713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1866292"/>
                <a:satOff val="877"/>
                <a:lumOff val="327"/>
                <a:alphaOff val="0"/>
              </a:schemeClr>
            </a:fillRef>
            <a:effectRef idx="0">
              <a:schemeClr val="accent4">
                <a:hueOff val="-1866292"/>
                <a:satOff val="877"/>
                <a:lumOff val="32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Elipse 4"/>
            <p:cNvSpPr txBox="1"/>
            <p:nvPr/>
          </p:nvSpPr>
          <p:spPr>
            <a:xfrm>
              <a:off x="7116491" y="1226425"/>
              <a:ext cx="1086918" cy="10869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dirty="0"/>
                <a:t>Precio</a:t>
              </a:r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1295236" y="1538123"/>
            <a:ext cx="1948026" cy="1948025"/>
            <a:chOff x="2221484" y="3250221"/>
            <a:chExt cx="1537134" cy="1537134"/>
          </a:xfrm>
        </p:grpSpPr>
        <p:sp>
          <p:nvSpPr>
            <p:cNvPr id="11" name="Elipse 10"/>
            <p:cNvSpPr/>
            <p:nvPr/>
          </p:nvSpPr>
          <p:spPr>
            <a:xfrm>
              <a:off x="2221484" y="3250221"/>
              <a:ext cx="1537134" cy="153713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9331458"/>
                <a:satOff val="4383"/>
                <a:lumOff val="1633"/>
                <a:alphaOff val="0"/>
              </a:schemeClr>
            </a:fillRef>
            <a:effectRef idx="0">
              <a:schemeClr val="accent4">
                <a:hueOff val="-9331458"/>
                <a:satOff val="4383"/>
                <a:lumOff val="163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Elipse 4"/>
            <p:cNvSpPr txBox="1"/>
            <p:nvPr/>
          </p:nvSpPr>
          <p:spPr>
            <a:xfrm>
              <a:off x="2446592" y="3475329"/>
              <a:ext cx="1086918" cy="10869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dirty="0" err="1"/>
                <a:t>Placement</a:t>
              </a:r>
              <a:endParaRPr lang="es-ES" sz="2400" dirty="0"/>
            </a:p>
          </p:txBody>
        </p:sp>
      </p:grpSp>
      <p:sp>
        <p:nvSpPr>
          <p:cNvPr id="13" name="CuadroTexto 12"/>
          <p:cNvSpPr txBox="1"/>
          <p:nvPr/>
        </p:nvSpPr>
        <p:spPr>
          <a:xfrm>
            <a:off x="3800475" y="1614488"/>
            <a:ext cx="38322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Historias de fundadores</a:t>
            </a:r>
          </a:p>
          <a:p>
            <a:r>
              <a:rPr lang="es-ES" sz="2400" dirty="0"/>
              <a:t>Historias de marca/compañía</a:t>
            </a:r>
          </a:p>
          <a:p>
            <a:r>
              <a:rPr lang="es-ES" sz="2400" dirty="0"/>
              <a:t>Historias de producto</a:t>
            </a:r>
          </a:p>
          <a:p>
            <a:r>
              <a:rPr lang="es-ES" sz="2400" dirty="0"/>
              <a:t>Historias de empleados</a:t>
            </a:r>
          </a:p>
          <a:p>
            <a:r>
              <a:rPr lang="es-ES" sz="2400" dirty="0"/>
              <a:t>Historias de clientes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1295236" y="1538122"/>
            <a:ext cx="1948026" cy="1948025"/>
            <a:chOff x="2734782" y="1001317"/>
            <a:chExt cx="1537134" cy="1537134"/>
          </a:xfrm>
        </p:grpSpPr>
        <p:sp>
          <p:nvSpPr>
            <p:cNvPr id="15" name="Elipse 14"/>
            <p:cNvSpPr/>
            <p:nvPr/>
          </p:nvSpPr>
          <p:spPr>
            <a:xfrm>
              <a:off x="2734782" y="1001317"/>
              <a:ext cx="1537134" cy="1537134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11197749"/>
                <a:satOff val="5260"/>
                <a:lumOff val="1959"/>
                <a:alphaOff val="0"/>
              </a:schemeClr>
            </a:fillRef>
            <a:effectRef idx="0">
              <a:schemeClr val="accent4">
                <a:hueOff val="-11197749"/>
                <a:satOff val="5260"/>
                <a:lumOff val="195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Elipse 4"/>
            <p:cNvSpPr txBox="1"/>
            <p:nvPr/>
          </p:nvSpPr>
          <p:spPr>
            <a:xfrm>
              <a:off x="2870069" y="1226425"/>
              <a:ext cx="1266562" cy="10869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" tIns="17145" rIns="17145" bIns="17145" numCol="1" spcCol="1270" anchor="ctr" anchorCtr="0">
              <a:noAutofit/>
            </a:bodyPr>
            <a:lstStyle/>
            <a:p>
              <a:pPr algn="ctr"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2400" dirty="0"/>
                <a:t>Promoción</a:t>
              </a:r>
            </a:p>
          </p:txBody>
        </p:sp>
      </p:grpSp>
      <p:sp>
        <p:nvSpPr>
          <p:cNvPr id="18" name="CuadroTexto 17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76954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Conectar con un público segmentado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1" t="10492" r="21513" b="10054"/>
          <a:stretch/>
        </p:blipFill>
        <p:spPr>
          <a:xfrm flipH="1">
            <a:off x="7039397" y="1509824"/>
            <a:ext cx="847930" cy="166606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1" t="10492" r="21513" b="10054"/>
          <a:stretch/>
        </p:blipFill>
        <p:spPr>
          <a:xfrm flipH="1">
            <a:off x="6073195" y="3069739"/>
            <a:ext cx="847930" cy="1666067"/>
          </a:xfrm>
          <a:prstGeom prst="rect">
            <a:avLst/>
          </a:prstGeom>
        </p:spPr>
      </p:pic>
      <p:pic>
        <p:nvPicPr>
          <p:cNvPr id="6" name="Marcador de contenido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6" r="18916"/>
          <a:stretch/>
        </p:blipFill>
        <p:spPr>
          <a:xfrm>
            <a:off x="282822" y="2228850"/>
            <a:ext cx="1826870" cy="293864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1" t="10492" r="21513" b="10054"/>
          <a:stretch/>
        </p:blipFill>
        <p:spPr>
          <a:xfrm flipH="1">
            <a:off x="5263251" y="3888610"/>
            <a:ext cx="847930" cy="166606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1" t="10492" r="21513" b="10054"/>
          <a:stretch/>
        </p:blipFill>
        <p:spPr>
          <a:xfrm flipH="1">
            <a:off x="3560724" y="3530788"/>
            <a:ext cx="847930" cy="166606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1" t="10492" r="21513" b="10054"/>
          <a:stretch/>
        </p:blipFill>
        <p:spPr>
          <a:xfrm flipH="1">
            <a:off x="3018486" y="1941985"/>
            <a:ext cx="847930" cy="166606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1" t="10492" r="21513" b="10054"/>
          <a:stretch/>
        </p:blipFill>
        <p:spPr>
          <a:xfrm flipH="1">
            <a:off x="4623970" y="2595967"/>
            <a:ext cx="847930" cy="1666067"/>
          </a:xfrm>
          <a:prstGeom prst="rect">
            <a:avLst/>
          </a:prstGeom>
        </p:spPr>
      </p:pic>
      <p:sp>
        <p:nvSpPr>
          <p:cNvPr id="15" name="Flecha derecha 1"/>
          <p:cNvSpPr/>
          <p:nvPr/>
        </p:nvSpPr>
        <p:spPr>
          <a:xfrm rot="10800000">
            <a:off x="2190826" y="2443162"/>
            <a:ext cx="6953174" cy="1803269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48000"/>
                </a:schemeClr>
              </a:gs>
              <a:gs pos="50000">
                <a:schemeClr val="accent1">
                  <a:tint val="44500"/>
                  <a:satMod val="160000"/>
                  <a:alpha val="21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350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276" b="81872" l="42051" r="74443">
                        <a14:foregroundMark x1="53789" y1="18276" x2="53789" y2="18276"/>
                        <a14:foregroundMark x1="66865" y1="46062" x2="66865" y2="46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51" t="10492" r="21513" b="10054"/>
          <a:stretch/>
        </p:blipFill>
        <p:spPr>
          <a:xfrm flipH="1">
            <a:off x="8019616" y="1767445"/>
            <a:ext cx="847930" cy="166606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276" b="81872" l="42051" r="74443">
                        <a14:foregroundMark x1="53789" y1="18276" x2="53789" y2="18276"/>
                        <a14:foregroundMark x1="66865" y1="46062" x2="66865" y2="46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51" t="10492" r="21513" b="10054"/>
          <a:stretch/>
        </p:blipFill>
        <p:spPr>
          <a:xfrm flipH="1">
            <a:off x="7463361" y="3012760"/>
            <a:ext cx="847930" cy="166606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276" b="81872" l="42051" r="74443">
                        <a14:foregroundMark x1="53789" y1="18276" x2="53789" y2="18276"/>
                        <a14:foregroundMark x1="66865" y1="46062" x2="66865" y2="46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51" t="10492" r="21513" b="10054"/>
          <a:stretch/>
        </p:blipFill>
        <p:spPr>
          <a:xfrm flipH="1">
            <a:off x="5516940" y="1813108"/>
            <a:ext cx="847930" cy="166606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276" b="81872" l="42051" r="74443">
                        <a14:foregroundMark x1="53789" y1="18276" x2="53789" y2="18276"/>
                        <a14:foregroundMark x1="66865" y1="46062" x2="66865" y2="46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51" t="10492" r="21513" b="10054"/>
          <a:stretch/>
        </p:blipFill>
        <p:spPr>
          <a:xfrm flipH="1">
            <a:off x="2229693" y="3055576"/>
            <a:ext cx="847930" cy="1666067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6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24281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ángulo 33"/>
          <p:cNvSpPr>
            <a:spLocks noChangeArrowheads="1"/>
          </p:cNvSpPr>
          <p:nvPr/>
        </p:nvSpPr>
        <p:spPr bwMode="auto">
          <a:xfrm>
            <a:off x="1412677" y="4401146"/>
            <a:ext cx="5940623" cy="323850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defRPr sz="56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56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56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56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56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600">
                <a:solidFill>
                  <a:srgbClr val="000000"/>
                </a:solidFill>
                <a:latin typeface="Gill Sans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endParaRPr lang="es-ES_tradnl" altLang="es-ES" sz="2100"/>
          </a:p>
        </p:txBody>
      </p:sp>
      <p:grpSp>
        <p:nvGrpSpPr>
          <p:cNvPr id="13316" name="Grupo 40"/>
          <p:cNvGrpSpPr>
            <a:grpSpLocks/>
          </p:cNvGrpSpPr>
          <p:nvPr/>
        </p:nvGrpSpPr>
        <p:grpSpPr bwMode="auto">
          <a:xfrm>
            <a:off x="717453" y="976606"/>
            <a:ext cx="7705526" cy="5170976"/>
            <a:chOff x="3325776" y="995400"/>
            <a:chExt cx="17723209" cy="12434939"/>
          </a:xfrm>
        </p:grpSpPr>
        <p:pic>
          <p:nvPicPr>
            <p:cNvPr id="13318" name="Imagen 3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103"/>
            <a:stretch>
              <a:fillRect/>
            </a:stretch>
          </p:blipFill>
          <p:spPr bwMode="auto">
            <a:xfrm>
              <a:off x="3325776" y="1389918"/>
              <a:ext cx="17723209" cy="9284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CuadroTexto 34"/>
            <p:cNvSpPr txBox="1"/>
            <p:nvPr/>
          </p:nvSpPr>
          <p:spPr>
            <a:xfrm>
              <a:off x="3983013" y="5778285"/>
              <a:ext cx="3386207" cy="2339376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_tradnl" dirty="0"/>
                <a:t>PIONEROS</a:t>
              </a:r>
              <a:endParaRPr lang="es-ES_tradnl" sz="1650" dirty="0"/>
            </a:p>
            <a:p>
              <a:pPr algn="ctr">
                <a:defRPr/>
              </a:pPr>
              <a:r>
                <a:rPr lang="es-ES_tradnl" sz="1650" dirty="0"/>
                <a:t>“entusiastas”</a:t>
              </a: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5647980" y="3062608"/>
              <a:ext cx="4730453" cy="22778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dirty="0"/>
                <a:t>PRIMEROS SEGUIDORES</a:t>
              </a:r>
            </a:p>
            <a:p>
              <a:pPr algn="ctr">
                <a:defRPr/>
              </a:pPr>
              <a:r>
                <a:rPr lang="es-ES_tradnl" sz="1350" dirty="0"/>
                <a:t>“visionarios”</a:t>
              </a:r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7080289" y="995400"/>
              <a:ext cx="8136103" cy="1785314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_tradnl" sz="2100" dirty="0"/>
                <a:t>MAYORÍA PRECOZ</a:t>
              </a:r>
            </a:p>
            <a:p>
              <a:pPr algn="ctr">
                <a:defRPr/>
              </a:pPr>
              <a:r>
                <a:rPr lang="es-ES_tradnl" sz="1650" dirty="0"/>
                <a:t>“pragmáticos”</a:t>
              </a:r>
            </a:p>
          </p:txBody>
        </p:sp>
        <p:sp>
          <p:nvSpPr>
            <p:cNvPr id="38" name="CuadroTexto 37"/>
            <p:cNvSpPr txBox="1"/>
            <p:nvPr/>
          </p:nvSpPr>
          <p:spPr>
            <a:xfrm>
              <a:off x="12099817" y="2522470"/>
              <a:ext cx="5564550" cy="17853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100" dirty="0"/>
                <a:t>MAYORÍA TARDÍA</a:t>
              </a:r>
            </a:p>
            <a:p>
              <a:pPr algn="ctr">
                <a:defRPr/>
              </a:pPr>
              <a:r>
                <a:rPr lang="es-ES_tradnl" sz="1650" dirty="0"/>
                <a:t>“conservadores”</a:t>
              </a:r>
            </a:p>
          </p:txBody>
        </p:sp>
        <p:sp>
          <p:nvSpPr>
            <p:cNvPr id="39" name="CuadroTexto 38"/>
            <p:cNvSpPr txBox="1"/>
            <p:nvPr/>
          </p:nvSpPr>
          <p:spPr>
            <a:xfrm>
              <a:off x="15719640" y="5143106"/>
              <a:ext cx="4084472" cy="17853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s-ES_tradnl" sz="2100" dirty="0"/>
                <a:t>REZAGADOS</a:t>
              </a:r>
              <a:endParaRPr lang="es-ES_tradnl" sz="1650" dirty="0"/>
            </a:p>
            <a:p>
              <a:pPr algn="ctr">
                <a:defRPr/>
              </a:pPr>
              <a:r>
                <a:rPr lang="es-ES_tradnl" sz="1650" dirty="0"/>
                <a:t>“escépticos”</a:t>
              </a:r>
            </a:p>
          </p:txBody>
        </p:sp>
        <p:sp>
          <p:nvSpPr>
            <p:cNvPr id="40" name="CuadroTexto 39"/>
            <p:cNvSpPr txBox="1"/>
            <p:nvPr/>
          </p:nvSpPr>
          <p:spPr>
            <a:xfrm>
              <a:off x="3767110" y="11583463"/>
              <a:ext cx="15071438" cy="184687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s-ES_tradnl" sz="2100" dirty="0">
                  <a:latin typeface="Arial" panose="020B0604020202020204" pitchFamily="34" charset="0"/>
                  <a:ea typeface="Lato Black" panose="020F0502020204030203" pitchFamily="34" charset="0"/>
                  <a:cs typeface="Arial" panose="020B0604020202020204" pitchFamily="34" charset="0"/>
                </a:rPr>
                <a:t>LEY DE DIFUSIÓN DE LAS INNOVACIONES</a:t>
              </a:r>
            </a:p>
            <a:p>
              <a:pPr>
                <a:defRPr/>
              </a:pPr>
              <a:r>
                <a:rPr lang="es-ES_tradnl" dirty="0">
                  <a:latin typeface="Arial" panose="020B0604020202020204" pitchFamily="34" charset="0"/>
                  <a:ea typeface="Lato Black" panose="020F0502020204030203" pitchFamily="34" charset="0"/>
                  <a:cs typeface="Arial" panose="020B0604020202020204" pitchFamily="34" charset="0"/>
                </a:rPr>
                <a:t>(Everett Rogers, 1962)</a:t>
              </a:r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1700057" y="4497427"/>
            <a:ext cx="6013754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100" dirty="0"/>
              <a:t>2,5%      13,5%        34%            34%              16%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4" name="Conector recto de flecha 3"/>
          <p:cNvCxnSpPr/>
          <p:nvPr/>
        </p:nvCxnSpPr>
        <p:spPr>
          <a:xfrm>
            <a:off x="984735" y="5134708"/>
            <a:ext cx="675633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de flecha 5"/>
          <p:cNvCxnSpPr/>
          <p:nvPr/>
        </p:nvCxnSpPr>
        <p:spPr>
          <a:xfrm flipV="1">
            <a:off x="1003200" y="1140663"/>
            <a:ext cx="0" cy="40081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7842432" y="4926226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/>
              <a:t>Tiempo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563015" y="757265"/>
            <a:ext cx="813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/>
              <a:t>Ventas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5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639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360942" y="2568003"/>
            <a:ext cx="63882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>
                <a:solidFill>
                  <a:schemeClr val="bg1">
                    <a:lumMod val="6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TODOS TENEMOS UNA HISTORIA </a:t>
            </a:r>
          </a:p>
          <a:p>
            <a:r>
              <a:rPr lang="es-ES_tradnl" sz="32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Repitan conmigo: </a:t>
            </a:r>
          </a:p>
          <a:p>
            <a:r>
              <a:rPr lang="es-ES_tradnl" sz="3200" i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“YO TENGO UNA HISTORIA”</a:t>
            </a:r>
            <a:endParaRPr lang="es-ES_tradnl" sz="2400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664602" y="2600706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1</a:t>
            </a:r>
            <a:endParaRPr lang="es-ES_tradnl" sz="2100" b="1" dirty="0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628650" y="787159"/>
            <a:ext cx="78867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5 años de estudio resumidos en 3 frases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14204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sta De Comprobación, De Verificación, Lista, Marcad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4"/>
            <a:ext cx="9144000" cy="608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3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9452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138849"/>
            <a:ext cx="7886700" cy="1325563"/>
          </a:xfrm>
        </p:spPr>
        <p:txBody>
          <a:bodyPr/>
          <a:lstStyle/>
          <a:p>
            <a:r>
              <a:rPr lang="es-ES" b="1" dirty="0"/>
              <a:t>SEAN CONSCIENTES </a:t>
            </a:r>
            <a:r>
              <a:rPr lang="es-ES" dirty="0"/>
              <a:t>de que: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360943" y="2731286"/>
            <a:ext cx="484254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TODOS TENEMOS UNA HISTORIA </a:t>
            </a:r>
          </a:p>
          <a:p>
            <a:endParaRPr lang="es-ES_tradnl" sz="2100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664602" y="2600706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1</a:t>
            </a:r>
            <a:endParaRPr lang="es-ES_tradnl" sz="21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1360943" y="3702836"/>
            <a:ext cx="532043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NUESTRAS HISTORIAS TIENEN VALOR</a:t>
            </a:r>
          </a:p>
          <a:p>
            <a:endParaRPr lang="es-ES_tradnl" sz="2100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664602" y="3572256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2</a:t>
            </a:r>
            <a:endParaRPr lang="es-ES_tradnl" sz="21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1360943" y="4668265"/>
            <a:ext cx="72446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DEBEMOS SER PROPIETARIOS DE NUESTRO RELATO</a:t>
            </a:r>
          </a:p>
        </p:txBody>
      </p:sp>
      <p:sp>
        <p:nvSpPr>
          <p:cNvPr id="10" name="Elipse 9"/>
          <p:cNvSpPr/>
          <p:nvPr/>
        </p:nvSpPr>
        <p:spPr>
          <a:xfrm>
            <a:off x="664602" y="4543805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3</a:t>
            </a:r>
            <a:endParaRPr lang="es-ES_tradnl" sz="21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15946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1360943" y="2559836"/>
            <a:ext cx="7146380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DIGAN LA VERDAD. </a:t>
            </a:r>
          </a:p>
          <a:p>
            <a:r>
              <a:rPr lang="es-ES_tradnl" sz="24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NO NECESITAN PRETENDER SER QUIENES NO SON</a:t>
            </a:r>
          </a:p>
          <a:p>
            <a:endParaRPr lang="es-ES_tradnl" sz="2100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664602" y="2600706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4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360942" y="3702836"/>
            <a:ext cx="597747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EVALÚEN SU “YACIMIENTO” DE HISTORIAS</a:t>
            </a:r>
          </a:p>
          <a:p>
            <a:endParaRPr lang="es-ES_tradnl" sz="2100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664602" y="3572256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5</a:t>
            </a:r>
            <a:endParaRPr lang="es-ES_tradnl" sz="21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1360943" y="4527588"/>
            <a:ext cx="6508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HABLEN DE SUS CONFLICTOS Y DIFICULTADES</a:t>
            </a:r>
          </a:p>
          <a:p>
            <a:r>
              <a:rPr lang="es-ES_tradnl" sz="24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Y DE CÓMO LAS SUPERARON</a:t>
            </a:r>
          </a:p>
        </p:txBody>
      </p:sp>
      <p:sp>
        <p:nvSpPr>
          <p:cNvPr id="10" name="Elipse 9"/>
          <p:cNvSpPr/>
          <p:nvPr/>
        </p:nvSpPr>
        <p:spPr>
          <a:xfrm>
            <a:off x="664602" y="4543805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6</a:t>
            </a:r>
            <a:endParaRPr lang="es-ES_tradnl" sz="2100" b="1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628650" y="113884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/>
              <a:t>SEAN HONESTOS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45205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/>
          <p:cNvSpPr/>
          <p:nvPr/>
        </p:nvSpPr>
        <p:spPr>
          <a:xfrm>
            <a:off x="664602" y="2600706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7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360942" y="3702836"/>
            <a:ext cx="635962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SEGMENTEN: A CADA PÚBLICO, SU HISTORIA</a:t>
            </a:r>
          </a:p>
          <a:p>
            <a:endParaRPr lang="es-ES_tradnl" sz="2100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664602" y="3572256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8</a:t>
            </a:r>
            <a:endParaRPr lang="es-ES_tradnl" sz="2100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1360943" y="4668265"/>
            <a:ext cx="6442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RECUERDEN LA LEY DE DIFUSIÓN DE ROGERS</a:t>
            </a:r>
          </a:p>
        </p:txBody>
      </p:sp>
      <p:sp>
        <p:nvSpPr>
          <p:cNvPr id="10" name="Elipse 9"/>
          <p:cNvSpPr/>
          <p:nvPr/>
        </p:nvSpPr>
        <p:spPr>
          <a:xfrm>
            <a:off x="664602" y="4543805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9</a:t>
            </a:r>
            <a:endParaRPr lang="es-ES_tradnl" sz="2100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360942" y="2756567"/>
            <a:ext cx="717414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JUEGUEN CON LAS NARRATIVAS QUE FUNCIONAN</a:t>
            </a:r>
          </a:p>
          <a:p>
            <a:endParaRPr lang="es-ES_tradnl" sz="2100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628650" y="113884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/>
              <a:t>HÁBLENLE A CADA UNO DE MANERA SINGULAR</a:t>
            </a:r>
            <a:endParaRPr lang="es-ES" dirty="0"/>
          </a:p>
        </p:txBody>
      </p:sp>
      <p:sp>
        <p:nvSpPr>
          <p:cNvPr id="14" name="CuadroTexto 13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37339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de TWITTER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472" y="1011834"/>
            <a:ext cx="1316568" cy="107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841675" y="984418"/>
            <a:ext cx="3479142" cy="994172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@</a:t>
            </a:r>
            <a:r>
              <a:rPr lang="es-ES" b="1" dirty="0" err="1"/>
              <a:t>mariosorribas</a:t>
            </a:r>
            <a:endParaRPr lang="es-ES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28650" y="113109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3300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777102" y="1735960"/>
            <a:ext cx="5058603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300" b="1" dirty="0"/>
              <a:t>www.mariosorribas.com</a:t>
            </a:r>
            <a:endParaRPr lang="es-ES" sz="3300" dirty="0"/>
          </a:p>
        </p:txBody>
      </p:sp>
      <p:pic>
        <p:nvPicPr>
          <p:cNvPr id="3" name="Imagen 2" descr="Imagen que contiene captura de pantalla&#10;&#10;Descripción generada con confianza muy alt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29" y="2806042"/>
            <a:ext cx="5362498" cy="3920737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835705" y="0"/>
            <a:ext cx="13082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/>
          <p:cNvSpPr/>
          <p:nvPr/>
        </p:nvSpPr>
        <p:spPr>
          <a:xfrm>
            <a:off x="3453978" y="3036501"/>
            <a:ext cx="4226982" cy="596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CURSO</a:t>
            </a:r>
            <a:r>
              <a:rPr lang="es-ES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s-ES" b="1" dirty="0">
                <a:solidFill>
                  <a:schemeClr val="tx1"/>
                </a:solidFill>
              </a:rPr>
              <a:t>STORYTELLING CORPORATIVO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4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27176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371726" y="2858599"/>
            <a:ext cx="3843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/>
              <a:t>¡</a:t>
            </a:r>
            <a:r>
              <a:rPr lang="es-ES" sz="6000" dirty="0"/>
              <a:t>GRACIAS!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628650" y="787159"/>
            <a:ext cx="78867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Mi última palabra es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3858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28650" y="787159"/>
            <a:ext cx="7886700" cy="1325563"/>
          </a:xfrm>
        </p:spPr>
        <p:txBody>
          <a:bodyPr>
            <a:normAutofit/>
          </a:bodyPr>
          <a:lstStyle/>
          <a:p>
            <a:r>
              <a:rPr lang="es-ES" sz="3200" dirty="0"/>
              <a:t>5 años de estudio resumidos en 3 frases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360942" y="2568003"/>
            <a:ext cx="6388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>
                <a:solidFill>
                  <a:schemeClr val="bg1">
                    <a:lumMod val="65000"/>
                  </a:schemeClr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TODOS TENEMOS UNA HISTORIA </a:t>
            </a:r>
          </a:p>
        </p:txBody>
      </p:sp>
      <p:sp>
        <p:nvSpPr>
          <p:cNvPr id="9" name="Elipse 8"/>
          <p:cNvSpPr/>
          <p:nvPr/>
        </p:nvSpPr>
        <p:spPr>
          <a:xfrm>
            <a:off x="664602" y="2600706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1</a:t>
            </a:r>
            <a:endParaRPr lang="es-ES_tradnl" sz="21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1360943" y="3539553"/>
            <a:ext cx="5757410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LAS HISTORIAS TIENEN VALOR</a:t>
            </a:r>
          </a:p>
          <a:p>
            <a:endParaRPr lang="es-ES_tradnl" sz="2100" i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664602" y="3572256"/>
            <a:ext cx="696341" cy="696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500" b="1" dirty="0"/>
              <a:t>2</a:t>
            </a:r>
            <a:endParaRPr lang="es-ES_tradnl" sz="21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4405715" y="11802"/>
            <a:ext cx="3387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/>
              <a:t>© Mario Sorribas Fierro – </a:t>
            </a:r>
            <a:r>
              <a:rPr lang="es-ES" sz="1200" dirty="0">
                <a:hlinkClick r:id="rId2"/>
              </a:rPr>
              <a:t>www.mariosorribas.com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71846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1149</TotalTime>
  <Words>2412</Words>
  <Application>Microsoft Office PowerPoint</Application>
  <PresentationFormat>Presentación en pantalla (4:3)</PresentationFormat>
  <Paragraphs>438</Paragraphs>
  <Slides>85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85</vt:i4>
      </vt:variant>
    </vt:vector>
  </HeadingPairs>
  <TitlesOfParts>
    <vt:vector size="93" baseType="lpstr">
      <vt:lpstr>Arial</vt:lpstr>
      <vt:lpstr>Calibri</vt:lpstr>
      <vt:lpstr>Calibri Light</vt:lpstr>
      <vt:lpstr>Gill Sans</vt:lpstr>
      <vt:lpstr>Lato</vt:lpstr>
      <vt:lpstr>Lato Black</vt:lpstr>
      <vt:lpstr>ヒラギノ角ゴ ProN W3</vt:lpstr>
      <vt:lpstr>Office Theme</vt:lpstr>
      <vt:lpstr>Qué es el STORYTELLING y cómo aplicarlo al  parque de diversiones </vt:lpstr>
      <vt:lpstr>Mejorando las experiencias de entretenimiento</vt:lpstr>
      <vt:lpstr>Mi primera palabra es</vt:lpstr>
      <vt:lpstr>Presentación de PowerPoint</vt:lpstr>
      <vt:lpstr>Les contaré algo sobre mi propia historia</vt:lpstr>
      <vt:lpstr>Pasé por una crisis</vt:lpstr>
      <vt:lpstr>5 años de estudio resumidos en 3 frases</vt:lpstr>
      <vt:lpstr>5 años de estudio resumidos en 3 frases</vt:lpstr>
      <vt:lpstr>5 años de estudio resumidos en 3 frases</vt:lpstr>
      <vt:lpstr>5 años de estudio resumidos en 3 frases</vt:lpstr>
      <vt:lpstr>5 años de estudio resumidos en 3 frases</vt:lpstr>
      <vt:lpstr>5 años de estudio resumidos en 3 frases</vt:lpstr>
      <vt:lpstr>STORYTELLING CORPORATIVO es adquirir la consciencia de que:</vt:lpstr>
      <vt:lpstr>Presentación de PowerPoint</vt:lpstr>
      <vt:lpstr>@mariosorribas</vt:lpstr>
      <vt:lpstr>1. Las historias tienen valor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historia logró que los consumidores:</vt:lpstr>
      <vt:lpstr>Presentación de PowerPoint</vt:lpstr>
      <vt:lpstr>¿Se puede trasladar el ejemplo a otros sectores?</vt:lpstr>
      <vt:lpstr>Presentación de PowerPoint</vt:lpstr>
      <vt:lpstr>Presentación de PowerPoint</vt:lpstr>
      <vt:lpstr>2. Por qué funcionan las historias</vt:lpstr>
      <vt:lpstr>El ser humano está programado para el relato</vt:lpstr>
      <vt:lpstr>Presentación de PowerPoint</vt:lpstr>
      <vt:lpstr>Presentación de PowerPoint</vt:lpstr>
      <vt:lpstr>Jerome Bruner (1915 – 2016)</vt:lpstr>
      <vt:lpstr>La palabra convence, pero el ejemplo arrastra</vt:lpstr>
      <vt:lpstr>Presentación de PowerPoint</vt:lpstr>
      <vt:lpstr>Presentación de PowerPoint</vt:lpstr>
      <vt:lpstr>La historia de la compañía o la marca</vt:lpstr>
      <vt:lpstr>LEGOLAND transmite la historia de LEGO</vt:lpstr>
      <vt:lpstr>La historia de los fundadores</vt:lpstr>
      <vt:lpstr>Walt Disney fue un fundador del que todos sabemos algo</vt:lpstr>
      <vt:lpstr>La historia de producto/servicio/atracción</vt:lpstr>
      <vt:lpstr>COPITO DE NIEVE fue único para el Zoo de Barcelona</vt:lpstr>
      <vt:lpstr>La historia del consumidor/usuario</vt:lpstr>
      <vt:lpstr>No dejen de preguntarle al consumidor</vt:lpstr>
      <vt:lpstr>La historia del empleado/a</vt:lpstr>
      <vt:lpstr>¿Alguna vez les preguntaron a ELLOS?</vt:lpstr>
      <vt:lpstr>SirWillow decidió hablar por su cuenta</vt:lpstr>
      <vt:lpstr>4. Formatos de historias que siempre funcionan</vt:lpstr>
      <vt:lpstr>Presentación de PowerPoint</vt:lpstr>
      <vt:lpstr>Siete patrones o arquetipos (hay más)</vt:lpstr>
      <vt:lpstr>1. Vencer al “monstruo”</vt:lpstr>
      <vt:lpstr>Presentación de PowerPoint</vt:lpstr>
      <vt:lpstr>2. De pobres a ricos</vt:lpstr>
      <vt:lpstr>Presentación de PowerPoint</vt:lpstr>
      <vt:lpstr>3. La búsqueda</vt:lpstr>
      <vt:lpstr>Presentación de PowerPoint</vt:lpstr>
      <vt:lpstr>4. El viaje de ida y vuelta</vt:lpstr>
      <vt:lpstr>Presentación de PowerPoint</vt:lpstr>
      <vt:lpstr>5. El resurgir</vt:lpstr>
      <vt:lpstr>Presentación de PowerPoint</vt:lpstr>
      <vt:lpstr>6. La comedia</vt:lpstr>
      <vt:lpstr>Presentación de PowerPoint</vt:lpstr>
      <vt:lpstr>“Chico conoce chica”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Conectar con un público segmentado</vt:lpstr>
      <vt:lpstr>Presentación de PowerPoint</vt:lpstr>
      <vt:lpstr>Presentación de PowerPoint</vt:lpstr>
      <vt:lpstr>SEAN CONSCIENTES de que:</vt:lpstr>
      <vt:lpstr>Presentación de PowerPoint</vt:lpstr>
      <vt:lpstr>Presentación de PowerPoint</vt:lpstr>
      <vt:lpstr>@mariosorribas</vt:lpstr>
      <vt:lpstr>Mi última palabra 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 Sorribas</dc:creator>
  <cp:lastModifiedBy>Mario Sorribas</cp:lastModifiedBy>
  <cp:revision>56</cp:revision>
  <dcterms:created xsi:type="dcterms:W3CDTF">2016-02-10T20:13:00Z</dcterms:created>
  <dcterms:modified xsi:type="dcterms:W3CDTF">2017-05-24T11:33:08Z</dcterms:modified>
</cp:coreProperties>
</file>